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5"/>
    <p:sldId id="257" r:id="rId26"/>
    <p:sldId id="258" r:id="rId27"/>
    <p:sldId id="259" r:id="rId28"/>
    <p:sldId id="260" r:id="rId29"/>
    <p:sldId id="261" r:id="rId30"/>
    <p:sldId id="262" r:id="rId31"/>
    <p:sldId id="263" r:id="rId32"/>
    <p:sldId id="264" r:id="rId33"/>
    <p:sldId id="265" r:id="rId34"/>
    <p:sldId id="266" r:id="rId35"/>
    <p:sldId id="267" r:id="rId36"/>
    <p:sldId id="268" r:id="rId37"/>
    <p:sldId id="269" r:id="rId38"/>
    <p:sldId id="270" r:id="rId39"/>
    <p:sldId id="271" r:id="rId40"/>
    <p:sldId id="272" r:id="rId41"/>
    <p:sldId id="273" r:id="rId42"/>
    <p:sldId id="274" r:id="rId43"/>
    <p:sldId id="275" r:id="rId44"/>
    <p:sldId id="276" r:id="rId45"/>
    <p:sldId id="277" r:id="rId46"/>
    <p:sldId id="278" r:id="rId47"/>
    <p:sldId id="279" r:id="rId48"/>
    <p:sldId id="280" r:id="rId49"/>
    <p:sldId id="281" r:id="rId50"/>
    <p:sldId id="282" r:id="rId51"/>
    <p:sldId id="283" r:id="rId52"/>
    <p:sldId id="284" r:id="rId53"/>
    <p:sldId id="285" r:id="rId54"/>
    <p:sldId id="286" r:id="rId5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K Grotesk Light" charset="1" panose="00000400000000000000"/>
      <p:regular r:id="rId10"/>
    </p:embeddedFont>
    <p:embeddedFont>
      <p:font typeface="HK Grotesk Light Bold" charset="1" panose="00000500000000000000"/>
      <p:regular r:id="rId11"/>
    </p:embeddedFont>
    <p:embeddedFont>
      <p:font typeface="HK Grotesk Light Italics" charset="1" panose="00000400000000000000"/>
      <p:regular r:id="rId12"/>
    </p:embeddedFont>
    <p:embeddedFont>
      <p:font typeface="HK Grotesk Light Bold Italics" charset="1" panose="00000500000000000000"/>
      <p:regular r:id="rId13"/>
    </p:embeddedFont>
    <p:embeddedFont>
      <p:font typeface="HK Grotesk Bold" charset="1" panose="00000800000000000000"/>
      <p:regular r:id="rId14"/>
    </p:embeddedFont>
    <p:embeddedFont>
      <p:font typeface="HK Grotesk Bold Italics" charset="1" panose="00000800000000000000"/>
      <p:regular r:id="rId15"/>
    </p:embeddedFont>
    <p:embeddedFont>
      <p:font typeface="HK Grotesk Medium" charset="1" panose="00000600000000000000"/>
      <p:regular r:id="rId16"/>
    </p:embeddedFont>
    <p:embeddedFont>
      <p:font typeface="HK Grotesk Medium Bold" charset="1" panose="00000700000000000000"/>
      <p:regular r:id="rId17"/>
    </p:embeddedFont>
    <p:embeddedFont>
      <p:font typeface="HK Grotesk Medium Italics" charset="1" panose="00000600000000000000"/>
      <p:regular r:id="rId18"/>
    </p:embeddedFont>
    <p:embeddedFont>
      <p:font typeface="HK Grotesk Medium Bold Italics" charset="1" panose="00000700000000000000"/>
      <p:regular r:id="rId19"/>
    </p:embeddedFont>
    <p:embeddedFont>
      <p:font typeface="Open Sans" charset="1" panose="020B0606030504020204"/>
      <p:regular r:id="rId20"/>
    </p:embeddedFont>
    <p:embeddedFont>
      <p:font typeface="Open Sans Bold" charset="1" panose="020B0806030504020204"/>
      <p:regular r:id="rId21"/>
    </p:embeddedFont>
    <p:embeddedFont>
      <p:font typeface="Open Sans Italics" charset="1" panose="020B0606030504020204"/>
      <p:regular r:id="rId22"/>
    </p:embeddedFont>
    <p:embeddedFont>
      <p:font typeface="Open Sans Bold Italics" charset="1" panose="020B0806030504020204"/>
      <p:regular r:id="rId23"/>
    </p:embeddedFont>
    <p:embeddedFont>
      <p:font typeface="Horizon" charset="1" panose="020005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slides/slide1.xml" Type="http://schemas.openxmlformats.org/officeDocument/2006/relationships/slide"/><Relationship Id="rId26" Target="slides/slide2.xml" Type="http://schemas.openxmlformats.org/officeDocument/2006/relationships/slide"/><Relationship Id="rId27" Target="slides/slide3.xml" Type="http://schemas.openxmlformats.org/officeDocument/2006/relationships/slide"/><Relationship Id="rId28" Target="slides/slide4.xml" Type="http://schemas.openxmlformats.org/officeDocument/2006/relationships/slide"/><Relationship Id="rId29" Target="slides/slide5.xml" Type="http://schemas.openxmlformats.org/officeDocument/2006/relationships/slide"/><Relationship Id="rId3" Target="viewProps.xml" Type="http://schemas.openxmlformats.org/officeDocument/2006/relationships/viewProps"/><Relationship Id="rId30" Target="slides/slide6.xml" Type="http://schemas.openxmlformats.org/officeDocument/2006/relationships/slide"/><Relationship Id="rId31" Target="slides/slide7.xml" Type="http://schemas.openxmlformats.org/officeDocument/2006/relationships/slide"/><Relationship Id="rId32" Target="slides/slide8.xml" Type="http://schemas.openxmlformats.org/officeDocument/2006/relationships/slide"/><Relationship Id="rId33" Target="slides/slide9.xml" Type="http://schemas.openxmlformats.org/officeDocument/2006/relationships/slide"/><Relationship Id="rId34" Target="slides/slide10.xml" Type="http://schemas.openxmlformats.org/officeDocument/2006/relationships/slide"/><Relationship Id="rId35" Target="slides/slide11.xml" Type="http://schemas.openxmlformats.org/officeDocument/2006/relationships/slide"/><Relationship Id="rId36" Target="slides/slide12.xml" Type="http://schemas.openxmlformats.org/officeDocument/2006/relationships/slide"/><Relationship Id="rId37" Target="slides/slide13.xml" Type="http://schemas.openxmlformats.org/officeDocument/2006/relationships/slide"/><Relationship Id="rId38" Target="slides/slide14.xml" Type="http://schemas.openxmlformats.org/officeDocument/2006/relationships/slide"/><Relationship Id="rId39" Target="slides/slide15.xml" Type="http://schemas.openxmlformats.org/officeDocument/2006/relationships/slide"/><Relationship Id="rId4" Target="theme/theme1.xml" Type="http://schemas.openxmlformats.org/officeDocument/2006/relationships/theme"/><Relationship Id="rId40" Target="slides/slide16.xml" Type="http://schemas.openxmlformats.org/officeDocument/2006/relationships/slide"/><Relationship Id="rId41" Target="slides/slide17.xml" Type="http://schemas.openxmlformats.org/officeDocument/2006/relationships/slide"/><Relationship Id="rId42" Target="slides/slide18.xml" Type="http://schemas.openxmlformats.org/officeDocument/2006/relationships/slide"/><Relationship Id="rId43" Target="slides/slide19.xml" Type="http://schemas.openxmlformats.org/officeDocument/2006/relationships/slide"/><Relationship Id="rId44" Target="slides/slide20.xml" Type="http://schemas.openxmlformats.org/officeDocument/2006/relationships/slide"/><Relationship Id="rId45" Target="slides/slide21.xml" Type="http://schemas.openxmlformats.org/officeDocument/2006/relationships/slide"/><Relationship Id="rId46" Target="slides/slide22.xml" Type="http://schemas.openxmlformats.org/officeDocument/2006/relationships/slide"/><Relationship Id="rId47" Target="slides/slide23.xml" Type="http://schemas.openxmlformats.org/officeDocument/2006/relationships/slide"/><Relationship Id="rId48" Target="slides/slide24.xml" Type="http://schemas.openxmlformats.org/officeDocument/2006/relationships/slide"/><Relationship Id="rId49" Target="slides/slide25.xml" Type="http://schemas.openxmlformats.org/officeDocument/2006/relationships/slide"/><Relationship Id="rId5" Target="tableStyles.xml" Type="http://schemas.openxmlformats.org/officeDocument/2006/relationships/tableStyles"/><Relationship Id="rId50" Target="slides/slide26.xml" Type="http://schemas.openxmlformats.org/officeDocument/2006/relationships/slide"/><Relationship Id="rId51" Target="slides/slide27.xml" Type="http://schemas.openxmlformats.org/officeDocument/2006/relationships/slide"/><Relationship Id="rId52" Target="slides/slide28.xml" Type="http://schemas.openxmlformats.org/officeDocument/2006/relationships/slide"/><Relationship Id="rId53" Target="slides/slide29.xml" Type="http://schemas.openxmlformats.org/officeDocument/2006/relationships/slide"/><Relationship Id="rId54" Target="slides/slide30.xml" Type="http://schemas.openxmlformats.org/officeDocument/2006/relationships/slide"/><Relationship Id="rId55" Target="slides/slide31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jpe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3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3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3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3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3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3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png" Type="http://schemas.openxmlformats.org/officeDocument/2006/relationships/image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3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3.png" Type="http://schemas.openxmlformats.org/officeDocument/2006/relationships/image"/><Relationship Id="rId5" Target="../media/image37.png" Type="http://schemas.openxmlformats.org/officeDocument/2006/relationships/image"/><Relationship Id="rId6" Target="../media/image36.pn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3.png" Type="http://schemas.openxmlformats.org/officeDocument/2006/relationships/image"/><Relationship Id="rId5" Target="../media/image42.pn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43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3.png" Type="http://schemas.openxmlformats.org/officeDocument/2006/relationships/image"/><Relationship Id="rId5" Target="../media/image44.png" Type="http://schemas.openxmlformats.org/officeDocument/2006/relationships/image"/><Relationship Id="rId6" Target="../media/image35.png" Type="http://schemas.openxmlformats.org/officeDocument/2006/relationships/image"/><Relationship Id="rId7" Target="../media/image18.png" Type="http://schemas.openxmlformats.org/officeDocument/2006/relationships/image"/><Relationship Id="rId8" Target="../media/image45.png" Type="http://schemas.openxmlformats.org/officeDocument/2006/relationships/image"/><Relationship Id="rId9" Target="../media/image46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3.png" Type="http://schemas.openxmlformats.org/officeDocument/2006/relationships/image"/><Relationship Id="rId5" Target="../media/image26.jpe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3.png" Type="http://schemas.openxmlformats.org/officeDocument/2006/relationships/image"/><Relationship Id="rId5" Target="../media/image47.pn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5.png" Type="http://schemas.openxmlformats.org/officeDocument/2006/relationships/image"/><Relationship Id="rId5" Target="../media/image48.jpe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56.png" Type="http://schemas.openxmlformats.org/officeDocument/2006/relationships/image"/><Relationship Id="rId12" Target="../media/image57.png" Type="http://schemas.openxmlformats.org/officeDocument/2006/relationships/image"/><Relationship Id="rId13" Target="../media/image58.png" Type="http://schemas.openxmlformats.org/officeDocument/2006/relationships/image"/><Relationship Id="rId14" Target="../media/image59.svg" Type="http://schemas.openxmlformats.org/officeDocument/2006/relationships/image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29.png" Type="http://schemas.openxmlformats.org/officeDocument/2006/relationships/image"/><Relationship Id="rId5" Target="../media/image51.jpe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Relationship Id="rId8" Target="../media/image54.png" Type="http://schemas.openxmlformats.org/officeDocument/2006/relationships/image"/><Relationship Id="rId9" Target="../media/image55.sv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60.jpeg" Type="http://schemas.openxmlformats.org/officeDocument/2006/relationships/image"/><Relationship Id="rId5" Target="../media/image61.png" Type="http://schemas.openxmlformats.org/officeDocument/2006/relationships/image"/><Relationship Id="rId6" Target="../media/image62.jpeg" Type="http://schemas.openxmlformats.org/officeDocument/2006/relationships/image"/><Relationship Id="rId7" Target="../media/image5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png" Type="http://schemas.openxmlformats.org/officeDocument/2006/relationships/image"/><Relationship Id="rId11" Target="../media/image70.svg" Type="http://schemas.openxmlformats.org/officeDocument/2006/relationships/image"/><Relationship Id="rId12" Target="../media/image7.png" Type="http://schemas.openxmlformats.org/officeDocument/2006/relationships/image"/><Relationship Id="rId13" Target="https://docs.google.com/spreadsheets/d/1DUF2isFWsqVSYhbaACYtbgcLi_YjDqpE3GLQIVgkKQg/edit#gid=69851113" TargetMode="External" Type="http://schemas.openxmlformats.org/officeDocument/2006/relationships/hyperlink"/><Relationship Id="rId2" Target="../media/image63.png" Type="http://schemas.openxmlformats.org/officeDocument/2006/relationships/image"/><Relationship Id="rId3" Target="../media/image64.svg" Type="http://schemas.openxmlformats.org/officeDocument/2006/relationships/image"/><Relationship Id="rId4" Target="../media/image65.png" Type="http://schemas.openxmlformats.org/officeDocument/2006/relationships/image"/><Relationship Id="rId5" Target="../media/image66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67.png" Type="http://schemas.openxmlformats.org/officeDocument/2006/relationships/image"/><Relationship Id="rId9" Target="../media/image68.sv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svg" Type="http://schemas.openxmlformats.org/officeDocument/2006/relationships/image"/><Relationship Id="rId4" Target="../media/image7.png" Type="http://schemas.openxmlformats.org/officeDocument/2006/relationships/image"/><Relationship Id="rId5" Target="https://docs.google.com/spreadsheets/d/1DUF2isFWsqVSYhbaACYtbgcLi_YjDqpE3GLQIVgkKQg/edit#gid=69851113" TargetMode="External" Type="http://schemas.openxmlformats.org/officeDocument/2006/relationships/hyperlink"/><Relationship Id="rId6" Target="https://docs.google.com/spreadsheets/d/1DUF2isFWsqVSYhbaACYtbgcLi_YjDqpE3GLQIVgkKQg/edit#gid=69851113" TargetMode="External" Type="http://schemas.openxmlformats.org/officeDocument/2006/relationships/hyperlink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svg" Type="http://schemas.openxmlformats.org/officeDocument/2006/relationships/image"/><Relationship Id="rId4" Target="../media/image7.png" Type="http://schemas.openxmlformats.org/officeDocument/2006/relationships/image"/><Relationship Id="rId5" Target="../media/image71.jpeg" Type="http://schemas.openxmlformats.org/officeDocument/2006/relationships/image"/><Relationship Id="rId6" Target="../media/image72.jpe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svg" Type="http://schemas.openxmlformats.org/officeDocument/2006/relationships/image"/><Relationship Id="rId4" Target="../media/image7.png" Type="http://schemas.openxmlformats.org/officeDocument/2006/relationships/image"/><Relationship Id="rId5" Target="../media/image73.jpeg" Type="http://schemas.openxmlformats.org/officeDocument/2006/relationships/image"/><Relationship Id="rId6" Target="../media/image74.jpe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svg" Type="http://schemas.openxmlformats.org/officeDocument/2006/relationships/image"/><Relationship Id="rId4" Target="../media/image7.png" Type="http://schemas.openxmlformats.org/officeDocument/2006/relationships/image"/><Relationship Id="rId5" Target="../media/image75.jpeg" Type="http://schemas.openxmlformats.org/officeDocument/2006/relationships/image"/><Relationship Id="rId6" Target="../media/image76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svg" Type="http://schemas.openxmlformats.org/officeDocument/2006/relationships/image"/><Relationship Id="rId4" Target="../media/image69.png" Type="http://schemas.openxmlformats.org/officeDocument/2006/relationships/image"/><Relationship Id="rId5" Target="../media/image70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7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7.png" Type="http://schemas.openxmlformats.org/officeDocument/2006/relationships/image"/><Relationship Id="rId6" Target="../media/image12.png" Type="http://schemas.openxmlformats.org/officeDocument/2006/relationships/image"/><Relationship Id="rId7" Target="http://twitter.com/intent/tweet?text=1%20em%20cada%2014%20fam%C3%ADlias%20portuguesas%20pode%20n%C3%A3o%20consumir%20alimentos%20suficientes%20devido%20%C3%A0%20falta%20de%20dinheiro.%20%23Relat%C3%B3rioPNPAS%20https%3A%2F%2Fnutrimento.pt%2Fnoticias%2F10-conclusoes-sobre-a-alimentacao-dos-portugueses-para-tweetar%2F" TargetMode="External" Type="http://schemas.openxmlformats.org/officeDocument/2006/relationships/hyperlink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3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3.png" Type="http://schemas.openxmlformats.org/officeDocument/2006/relationships/image"/><Relationship Id="rId5" Target="../media/image2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true" rot="-1662468">
            <a:off x="4625900" y="-1744708"/>
            <a:ext cx="13084595" cy="13084595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696421" y="1028700"/>
            <a:ext cx="5297766" cy="10766385"/>
            <a:chOff x="0" y="0"/>
            <a:chExt cx="5001260" cy="1016381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 t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22334" r="-22334" t="0" b="0"/>
              </a:stretch>
            </a:blip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41196" y="1567389"/>
            <a:ext cx="10355225" cy="7152223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716853" y="8047294"/>
            <a:ext cx="5722247" cy="461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8"/>
              </a:lnSpc>
            </a:pPr>
            <a:r>
              <a:rPr lang="en-US" sz="2549">
                <a:solidFill>
                  <a:srgbClr val="FFFBFB"/>
                </a:solidFill>
                <a:latin typeface="Horizon"/>
              </a:rPr>
              <a:t>Saúde a cima de tudo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0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true" rot="-10800000">
            <a:off x="3492944" y="1510719"/>
            <a:ext cx="11302111" cy="11302111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6877800" y="538016"/>
            <a:ext cx="4532400" cy="9210968"/>
            <a:chOff x="0" y="0"/>
            <a:chExt cx="5001260" cy="1016381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 t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8375" r="-8375" t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580463" y="785697"/>
            <a:ext cx="7231361" cy="1084722"/>
            <a:chOff x="0" y="0"/>
            <a:chExt cx="9641814" cy="144629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9641814" cy="1026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60"/>
                </a:lnSpc>
              </a:pPr>
              <a:r>
                <a:rPr lang="en-US" sz="5050">
                  <a:solidFill>
                    <a:srgbClr val="FFFFFF"/>
                  </a:solidFill>
                  <a:latin typeface="HK Grotesk Medium"/>
                </a:rPr>
                <a:t>Funcionamento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084115"/>
              <a:ext cx="9641814" cy="3621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92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1501139" y="3031761"/>
            <a:ext cx="6349897" cy="261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0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true" rot="-10800000">
            <a:off x="3492944" y="1510719"/>
            <a:ext cx="11302111" cy="11302111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6877800" y="538016"/>
            <a:ext cx="4532400" cy="9210968"/>
            <a:chOff x="0" y="0"/>
            <a:chExt cx="5001260" cy="1016381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 t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8375" r="-8375" t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000750" y="3292819"/>
            <a:ext cx="470165" cy="47016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68D3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580463" y="785697"/>
            <a:ext cx="7231361" cy="1084722"/>
            <a:chOff x="0" y="0"/>
            <a:chExt cx="9641814" cy="144629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9641814" cy="1026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60"/>
                </a:lnSpc>
              </a:pPr>
              <a:r>
                <a:rPr lang="en-US" sz="5050">
                  <a:solidFill>
                    <a:srgbClr val="FFFFFF"/>
                  </a:solidFill>
                  <a:latin typeface="HK Grotesk Medium"/>
                </a:rPr>
                <a:t>Funcionamento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084115"/>
              <a:ext cx="9641814" cy="3621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92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1501139" y="3031761"/>
            <a:ext cx="6349897" cy="261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2766189" y="3218612"/>
            <a:ext cx="4945915" cy="544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6"/>
              </a:lnSpc>
              <a:spcBef>
                <a:spcPct val="0"/>
              </a:spcBef>
            </a:pPr>
            <a:r>
              <a:rPr lang="en-US" sz="2964">
                <a:solidFill>
                  <a:srgbClr val="FFFFFF"/>
                </a:solidFill>
                <a:latin typeface="HK Grotesk Medium"/>
              </a:rPr>
              <a:t> treino concluido com sucesso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0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true" rot="-10800000">
            <a:off x="3492944" y="1510719"/>
            <a:ext cx="11302111" cy="11302111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6877800" y="538016"/>
            <a:ext cx="4532400" cy="9210968"/>
            <a:chOff x="0" y="0"/>
            <a:chExt cx="5001260" cy="1016381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 t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8375" r="-8375" t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000750" y="3292819"/>
            <a:ext cx="470165" cy="47016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68D3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580463" y="785697"/>
            <a:ext cx="7231361" cy="1084722"/>
            <a:chOff x="0" y="0"/>
            <a:chExt cx="9641814" cy="144629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9641814" cy="1026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60"/>
                </a:lnSpc>
              </a:pPr>
              <a:r>
                <a:rPr lang="en-US" sz="5050">
                  <a:solidFill>
                    <a:srgbClr val="FFFFFF"/>
                  </a:solidFill>
                  <a:latin typeface="HK Grotesk Medium"/>
                </a:rPr>
                <a:t>Funcionamento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084115"/>
              <a:ext cx="9641814" cy="3621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92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1501139" y="3031761"/>
            <a:ext cx="6349897" cy="261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2766189" y="3218612"/>
            <a:ext cx="4945915" cy="544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6"/>
              </a:lnSpc>
              <a:spcBef>
                <a:spcPct val="0"/>
              </a:spcBef>
            </a:pPr>
            <a:r>
              <a:rPr lang="en-US" sz="2964">
                <a:solidFill>
                  <a:srgbClr val="FFFFFF"/>
                </a:solidFill>
                <a:latin typeface="HK Grotesk Medium"/>
              </a:rPr>
              <a:t> treino concluido com sucesso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787044" y="4779858"/>
            <a:ext cx="3473739" cy="544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6"/>
              </a:lnSpc>
              <a:spcBef>
                <a:spcPct val="0"/>
              </a:spcBef>
            </a:pPr>
            <a:r>
              <a:rPr lang="en-US" sz="2964">
                <a:solidFill>
                  <a:srgbClr val="FFFFFF"/>
                </a:solidFill>
                <a:latin typeface="HK Grotesk Medium"/>
              </a:rPr>
              <a:t> treino não concluido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2000750" y="4875108"/>
            <a:ext cx="470165" cy="47016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BD1E1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0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true" rot="-10800000">
            <a:off x="3492944" y="1510719"/>
            <a:ext cx="11302111" cy="11302111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6877800" y="538016"/>
            <a:ext cx="4532400" cy="9210968"/>
            <a:chOff x="0" y="0"/>
            <a:chExt cx="5001260" cy="1016381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 t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8375" r="-8375" t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000750" y="3292819"/>
            <a:ext cx="470165" cy="47016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68D3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580463" y="785697"/>
            <a:ext cx="7231361" cy="1084722"/>
            <a:chOff x="0" y="0"/>
            <a:chExt cx="9641814" cy="144629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9641814" cy="1026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60"/>
                </a:lnSpc>
              </a:pPr>
              <a:r>
                <a:rPr lang="en-US" sz="5050">
                  <a:solidFill>
                    <a:srgbClr val="FFFFFF"/>
                  </a:solidFill>
                  <a:latin typeface="HK Grotesk Medium"/>
                </a:rPr>
                <a:t>Funcionamento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084115"/>
              <a:ext cx="9641814" cy="3621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92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1501139" y="3031761"/>
            <a:ext cx="6349897" cy="261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2766189" y="3218612"/>
            <a:ext cx="4945915" cy="544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6"/>
              </a:lnSpc>
              <a:spcBef>
                <a:spcPct val="0"/>
              </a:spcBef>
            </a:pPr>
            <a:r>
              <a:rPr lang="en-US" sz="2964">
                <a:solidFill>
                  <a:srgbClr val="FFFFFF"/>
                </a:solidFill>
                <a:latin typeface="HK Grotesk Medium"/>
              </a:rPr>
              <a:t> treino concluido com sucesso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787044" y="4779858"/>
            <a:ext cx="3473739" cy="544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6"/>
              </a:lnSpc>
              <a:spcBef>
                <a:spcPct val="0"/>
              </a:spcBef>
            </a:pPr>
            <a:r>
              <a:rPr lang="en-US" sz="2964">
                <a:solidFill>
                  <a:srgbClr val="FFFFFF"/>
                </a:solidFill>
                <a:latin typeface="HK Grotesk Medium"/>
              </a:rPr>
              <a:t> treino não concluido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2000750" y="4875108"/>
            <a:ext cx="470165" cy="47016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BD1E1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000750" y="6457397"/>
            <a:ext cx="470165" cy="470165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9D9C9C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2921872" y="6362147"/>
            <a:ext cx="3162374" cy="544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6"/>
              </a:lnSpc>
              <a:spcBef>
                <a:spcPct val="0"/>
              </a:spcBef>
            </a:pPr>
            <a:r>
              <a:rPr lang="en-US" sz="2964">
                <a:solidFill>
                  <a:srgbClr val="FFFFFF"/>
                </a:solidFill>
                <a:latin typeface="HK Grotesk Medium"/>
              </a:rPr>
              <a:t> treino por concluir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0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true" rot="-10800000">
            <a:off x="3492944" y="1510719"/>
            <a:ext cx="11302111" cy="11302111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6877800" y="538016"/>
            <a:ext cx="4532400" cy="9210968"/>
            <a:chOff x="0" y="0"/>
            <a:chExt cx="5001260" cy="1016381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 t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8375" r="-8375" t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000750" y="3292819"/>
            <a:ext cx="470165" cy="47016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68D3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580463" y="785697"/>
            <a:ext cx="7231361" cy="1084722"/>
            <a:chOff x="0" y="0"/>
            <a:chExt cx="9641814" cy="144629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9641814" cy="1026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60"/>
                </a:lnSpc>
              </a:pPr>
              <a:r>
                <a:rPr lang="en-US" sz="5050">
                  <a:solidFill>
                    <a:srgbClr val="FFFFFF"/>
                  </a:solidFill>
                  <a:latin typeface="HK Grotesk Medium"/>
                </a:rPr>
                <a:t>Funcionamento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084115"/>
              <a:ext cx="9641814" cy="3621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92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1501139" y="3031761"/>
            <a:ext cx="6349897" cy="261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2766189" y="3218612"/>
            <a:ext cx="4945915" cy="544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6"/>
              </a:lnSpc>
              <a:spcBef>
                <a:spcPct val="0"/>
              </a:spcBef>
            </a:pPr>
            <a:r>
              <a:rPr lang="en-US" sz="2964">
                <a:solidFill>
                  <a:srgbClr val="FFFFFF"/>
                </a:solidFill>
                <a:latin typeface="HK Grotesk Medium"/>
              </a:rPr>
              <a:t> treino concluido com sucesso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787044" y="4779858"/>
            <a:ext cx="3473739" cy="544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6"/>
              </a:lnSpc>
              <a:spcBef>
                <a:spcPct val="0"/>
              </a:spcBef>
            </a:pPr>
            <a:r>
              <a:rPr lang="en-US" sz="2964">
                <a:solidFill>
                  <a:srgbClr val="FFFFFF"/>
                </a:solidFill>
                <a:latin typeface="HK Grotesk Medium"/>
              </a:rPr>
              <a:t> treino não concluido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2000750" y="4875108"/>
            <a:ext cx="470165" cy="47016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BD1E1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000750" y="6457397"/>
            <a:ext cx="470165" cy="470165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9D9C9C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2921872" y="6362147"/>
            <a:ext cx="3162374" cy="544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6"/>
              </a:lnSpc>
              <a:spcBef>
                <a:spcPct val="0"/>
              </a:spcBef>
            </a:pPr>
            <a:r>
              <a:rPr lang="en-US" sz="2964">
                <a:solidFill>
                  <a:srgbClr val="FFFFFF"/>
                </a:solidFill>
                <a:latin typeface="HK Grotesk Medium"/>
              </a:rPr>
              <a:t> treino por concluir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5817086" y="3292819"/>
            <a:ext cx="470165" cy="47016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42074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3655299" y="3218612"/>
            <a:ext cx="1866511" cy="544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6"/>
              </a:lnSpc>
              <a:spcBef>
                <a:spcPct val="0"/>
              </a:spcBef>
            </a:pPr>
            <a:r>
              <a:rPr lang="en-US" sz="2964">
                <a:solidFill>
                  <a:srgbClr val="FFFFFF"/>
                </a:solidFill>
                <a:latin typeface="HK Grotesk Medium"/>
              </a:rPr>
              <a:t>Botão  Skip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04327" y="4798908"/>
            <a:ext cx="5577235" cy="2428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71"/>
              </a:lnSpc>
              <a:spcBef>
                <a:spcPct val="0"/>
              </a:spcBef>
            </a:pPr>
            <a:r>
              <a:rPr lang="en-US" sz="2580">
                <a:solidFill>
                  <a:srgbClr val="FFFFFF"/>
                </a:solidFill>
                <a:latin typeface="HK Grotesk Medium"/>
              </a:rPr>
              <a:t>No caso se o utilizador num determinado dia tiver um compromisso que o impessa de fazer o treino, temos o botão skip, ou seja não conta como treino não feito.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27294" y="8097894"/>
            <a:ext cx="5923603" cy="596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11"/>
              </a:lnSpc>
              <a:spcBef>
                <a:spcPct val="0"/>
              </a:spcBef>
            </a:pPr>
            <a:r>
              <a:rPr lang="en-US" sz="3341">
                <a:solidFill>
                  <a:srgbClr val="2AE669"/>
                </a:solidFill>
                <a:latin typeface="HK Grotesk Medium"/>
              </a:rPr>
              <a:t>Não altera as estatisticas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0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true" rot="-10800000">
            <a:off x="3492944" y="1485629"/>
            <a:ext cx="11302111" cy="11302111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6877800" y="538016"/>
            <a:ext cx="4532400" cy="9210968"/>
            <a:chOff x="0" y="0"/>
            <a:chExt cx="5001260" cy="1016381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 t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8375" r="-8375" t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966205" y="2584632"/>
            <a:ext cx="470165" cy="47016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966205" y="4509006"/>
            <a:ext cx="470165" cy="47016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947388" y="6379173"/>
            <a:ext cx="470165" cy="47016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966205" y="8144738"/>
            <a:ext cx="470165" cy="47016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952723" y="4509006"/>
            <a:ext cx="5220227" cy="237872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 rot="0">
            <a:off x="882831" y="3311909"/>
            <a:ext cx="470165" cy="47016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5724786" y="6177283"/>
            <a:ext cx="448164" cy="40378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 rot="0">
            <a:off x="-580463" y="785697"/>
            <a:ext cx="7231361" cy="1084722"/>
            <a:chOff x="0" y="0"/>
            <a:chExt cx="9641814" cy="1446296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0"/>
              <a:ext cx="9641814" cy="1026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60"/>
                </a:lnSpc>
              </a:pPr>
              <a:r>
                <a:rPr lang="en-US" sz="5050">
                  <a:solidFill>
                    <a:srgbClr val="FFFFFF"/>
                  </a:solidFill>
                  <a:latin typeface="HK Grotesk Medium"/>
                </a:rPr>
                <a:t>Funcionamento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1084115"/>
              <a:ext cx="9641814" cy="3621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92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3119450" y="8030438"/>
            <a:ext cx="1452562" cy="692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1"/>
              </a:lnSpc>
              <a:spcBef>
                <a:spcPct val="0"/>
              </a:spcBef>
            </a:pPr>
            <a:r>
              <a:rPr lang="en-US" sz="3814">
                <a:solidFill>
                  <a:srgbClr val="FFFFFF"/>
                </a:solidFill>
                <a:latin typeface="HK Grotesk Medium"/>
              </a:rPr>
              <a:t>Pontos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025951" y="4286293"/>
            <a:ext cx="3523297" cy="692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1"/>
              </a:lnSpc>
              <a:spcBef>
                <a:spcPct val="0"/>
              </a:spcBef>
            </a:pPr>
            <a:r>
              <a:rPr lang="en-US" sz="3814">
                <a:solidFill>
                  <a:srgbClr val="FFFFFF"/>
                </a:solidFill>
                <a:latin typeface="HK Grotesk Medium"/>
              </a:rPr>
              <a:t>Tempo do treino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992376" y="2416126"/>
            <a:ext cx="2971562" cy="692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1"/>
              </a:lnSpc>
              <a:spcBef>
                <a:spcPct val="0"/>
              </a:spcBef>
            </a:pPr>
            <a:r>
              <a:rPr lang="en-US" sz="3814">
                <a:solidFill>
                  <a:srgbClr val="FFFFFF"/>
                </a:solidFill>
                <a:latin typeface="HK Grotesk Medium"/>
              </a:rPr>
              <a:t>Tipo de treino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119450" y="6156461"/>
            <a:ext cx="3533537" cy="692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1"/>
              </a:lnSpc>
              <a:spcBef>
                <a:spcPct val="0"/>
              </a:spcBef>
            </a:pPr>
            <a:r>
              <a:rPr lang="en-US" sz="3814">
                <a:solidFill>
                  <a:srgbClr val="FFFFFF"/>
                </a:solidFill>
                <a:latin typeface="HK Grotesk Medium"/>
              </a:rPr>
              <a:t>Nº de repetições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805871" y="3197609"/>
            <a:ext cx="3775591" cy="692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1"/>
              </a:lnSpc>
              <a:spcBef>
                <a:spcPct val="0"/>
              </a:spcBef>
            </a:pPr>
            <a:r>
              <a:rPr lang="en-US" sz="3814">
                <a:solidFill>
                  <a:srgbClr val="FFFFFF"/>
                </a:solidFill>
                <a:latin typeface="HK Grotesk Medium"/>
              </a:rPr>
              <a:t>Video Explicativo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88700" y="7520694"/>
            <a:ext cx="5748274" cy="1632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2"/>
              </a:lnSpc>
              <a:spcBef>
                <a:spcPct val="0"/>
              </a:spcBef>
            </a:pPr>
            <a:r>
              <a:rPr lang="en-US" sz="2901">
                <a:solidFill>
                  <a:srgbClr val="1ADB5B"/>
                </a:solidFill>
                <a:latin typeface="HK Grotesk Medium"/>
              </a:rPr>
              <a:t>Até pessoas que nunca fizeram exercicio fisico podem começar de maneira muito mais facil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0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true" rot="-10800000">
            <a:off x="3492944" y="1510719"/>
            <a:ext cx="11302111" cy="11302111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6877800" y="538016"/>
            <a:ext cx="4532400" cy="9210968"/>
            <a:chOff x="0" y="0"/>
            <a:chExt cx="5001260" cy="1016381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 t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17654" r="-17654" t="0" b="0"/>
              </a:stretch>
            </a:blip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78770" y="2782352"/>
            <a:ext cx="907510" cy="71693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17833" y="7891410"/>
            <a:ext cx="966634" cy="96663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792585" y="6169893"/>
            <a:ext cx="991882" cy="991882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878770" y="4417522"/>
            <a:ext cx="905698" cy="926096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-580463" y="785697"/>
            <a:ext cx="7231361" cy="1084722"/>
            <a:chOff x="0" y="0"/>
            <a:chExt cx="9641814" cy="144629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0"/>
              <a:ext cx="9641814" cy="1026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60"/>
                </a:lnSpc>
              </a:pPr>
              <a:r>
                <a:rPr lang="en-US" sz="5050">
                  <a:solidFill>
                    <a:srgbClr val="FFFFFF"/>
                  </a:solidFill>
                  <a:latin typeface="HK Grotesk Medium"/>
                </a:rPr>
                <a:t>Funcionamento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084115"/>
              <a:ext cx="9641814" cy="3621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92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349185" y="2806408"/>
            <a:ext cx="3661886" cy="692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1"/>
              </a:lnSpc>
              <a:spcBef>
                <a:spcPct val="0"/>
              </a:spcBef>
            </a:pPr>
            <a:r>
              <a:rPr lang="en-US" sz="3814">
                <a:solidFill>
                  <a:srgbClr val="FFFFFF"/>
                </a:solidFill>
                <a:latin typeface="HK Grotesk Medium"/>
              </a:rPr>
              <a:t>Emparelhamento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59126" y="4527985"/>
            <a:ext cx="2395776" cy="692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1"/>
              </a:lnSpc>
              <a:spcBef>
                <a:spcPct val="0"/>
              </a:spcBef>
            </a:pPr>
            <a:r>
              <a:rPr lang="en-US" sz="3814">
                <a:solidFill>
                  <a:srgbClr val="FFFFFF"/>
                </a:solidFill>
                <a:latin typeface="HK Grotesk Medium"/>
              </a:rPr>
              <a:t>Estatisticas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49185" y="7971139"/>
            <a:ext cx="1915954" cy="692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1"/>
              </a:lnSpc>
              <a:spcBef>
                <a:spcPct val="0"/>
              </a:spcBef>
            </a:pPr>
            <a:r>
              <a:rPr lang="en-US" sz="3814">
                <a:solidFill>
                  <a:srgbClr val="FFFFFF"/>
                </a:solidFill>
                <a:latin typeface="HK Grotesk Medium"/>
              </a:rPr>
              <a:t>Premium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49185" y="6249562"/>
            <a:ext cx="882015" cy="692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1"/>
              </a:lnSpc>
              <a:spcBef>
                <a:spcPct val="0"/>
              </a:spcBef>
            </a:pPr>
            <a:r>
              <a:rPr lang="en-US" sz="3814">
                <a:solidFill>
                  <a:srgbClr val="FFFFFF"/>
                </a:solidFill>
                <a:latin typeface="HK Grotesk Medium"/>
              </a:rPr>
              <a:t>Loja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0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true" rot="-10800000">
            <a:off x="3492944" y="1510719"/>
            <a:ext cx="11302111" cy="11302111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6877800" y="538016"/>
            <a:ext cx="4532400" cy="9210968"/>
            <a:chOff x="0" y="0"/>
            <a:chExt cx="5001260" cy="1016381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 t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0" r="0" t="-778" b="-778"/>
              </a:stretch>
            </a:blip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2787064" y="680240"/>
            <a:ext cx="905698" cy="92609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20589" y="3856819"/>
            <a:ext cx="787601" cy="85778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20589" y="5651210"/>
            <a:ext cx="787601" cy="85778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20589" y="7364515"/>
            <a:ext cx="787601" cy="85778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1953125" y="6266527"/>
            <a:ext cx="1790496" cy="1790496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1883187" y="3394689"/>
            <a:ext cx="1782046" cy="1782046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-580463" y="785697"/>
            <a:ext cx="7231361" cy="1084722"/>
            <a:chOff x="0" y="0"/>
            <a:chExt cx="9641814" cy="1446296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0"/>
              <a:ext cx="9641814" cy="1026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60"/>
                </a:lnSpc>
              </a:pPr>
              <a:r>
                <a:rPr lang="en-US" sz="5050">
                  <a:solidFill>
                    <a:srgbClr val="FFFFFF"/>
                  </a:solidFill>
                  <a:latin typeface="HK Grotesk Medium"/>
                </a:rPr>
                <a:t>Funcionamento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084115"/>
              <a:ext cx="9641814" cy="3621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92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3933650" y="757804"/>
            <a:ext cx="2961433" cy="848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72"/>
              </a:lnSpc>
              <a:spcBef>
                <a:spcPct val="0"/>
              </a:spcBef>
            </a:pPr>
            <a:r>
              <a:rPr lang="en-US" sz="4714">
                <a:solidFill>
                  <a:srgbClr val="FFFFFF"/>
                </a:solidFill>
                <a:latin typeface="HK Grotesk Medium"/>
              </a:rPr>
              <a:t>Estatisticas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48732" y="3762107"/>
            <a:ext cx="1688425" cy="904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21"/>
              </a:lnSpc>
              <a:spcBef>
                <a:spcPct val="0"/>
              </a:spcBef>
            </a:pPr>
            <a:r>
              <a:rPr lang="en-US" sz="5014">
                <a:solidFill>
                  <a:srgbClr val="FFFBFB"/>
                </a:solidFill>
                <a:latin typeface="HK Grotesk Medium Bold"/>
              </a:rPr>
              <a:t>Diario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48732" y="5508335"/>
            <a:ext cx="2447925" cy="919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1"/>
              </a:lnSpc>
              <a:spcBef>
                <a:spcPct val="0"/>
              </a:spcBef>
            </a:pPr>
            <a:r>
              <a:rPr lang="en-US" sz="5114">
                <a:solidFill>
                  <a:srgbClr val="FFFFFF"/>
                </a:solidFill>
                <a:latin typeface="HK Grotesk Medium Bold"/>
              </a:rPr>
              <a:t>Semanal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648732" y="7269803"/>
            <a:ext cx="2019895" cy="904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21"/>
              </a:lnSpc>
              <a:spcBef>
                <a:spcPct val="0"/>
              </a:spcBef>
            </a:pPr>
            <a:r>
              <a:rPr lang="en-US" sz="5014">
                <a:solidFill>
                  <a:srgbClr val="FFFFFF"/>
                </a:solidFill>
                <a:latin typeface="HK Grotesk Medium Bold"/>
              </a:rPr>
              <a:t>Mensal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208157" y="3892455"/>
            <a:ext cx="1818323" cy="1251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71"/>
              </a:lnSpc>
              <a:spcBef>
                <a:spcPct val="0"/>
              </a:spcBef>
            </a:pPr>
            <a:r>
              <a:rPr lang="en-US" sz="6914">
                <a:solidFill>
                  <a:srgbClr val="FFFBFB"/>
                </a:solidFill>
                <a:latin typeface="HK Grotesk Medium Bold"/>
              </a:rPr>
              <a:t>Peso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208085" y="6542362"/>
            <a:ext cx="2412563" cy="1251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71"/>
              </a:lnSpc>
              <a:spcBef>
                <a:spcPct val="0"/>
              </a:spcBef>
            </a:pPr>
            <a:r>
              <a:rPr lang="en-US" sz="6914">
                <a:solidFill>
                  <a:srgbClr val="FFFBFB"/>
                </a:solidFill>
                <a:latin typeface="HK Grotesk Medium Bold"/>
              </a:rPr>
              <a:t>Altura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0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true" rot="-10800000">
            <a:off x="3492944" y="1510719"/>
            <a:ext cx="11302111" cy="11302111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6877800" y="538016"/>
            <a:ext cx="4532400" cy="9210968"/>
            <a:chOff x="0" y="0"/>
            <a:chExt cx="5001260" cy="1016381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 t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29568" r="-29568" t="0" b="0"/>
              </a:stretch>
            </a:blip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97779" y="3549354"/>
            <a:ext cx="4990331" cy="394236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1919752" y="2645231"/>
            <a:ext cx="5750608" cy="5750608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-580463" y="785697"/>
            <a:ext cx="7231361" cy="1084722"/>
            <a:chOff x="0" y="0"/>
            <a:chExt cx="9641814" cy="144629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9641814" cy="1026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60"/>
                </a:lnSpc>
              </a:pPr>
              <a:r>
                <a:rPr lang="en-US" sz="5050">
                  <a:solidFill>
                    <a:srgbClr val="FFFFFF"/>
                  </a:solidFill>
                  <a:latin typeface="HK Grotesk Medium"/>
                </a:rPr>
                <a:t>Funcionamento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084115"/>
              <a:ext cx="9641814" cy="3621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92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3578288" y="781134"/>
            <a:ext cx="3894219" cy="729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84"/>
              </a:lnSpc>
              <a:spcBef>
                <a:spcPct val="0"/>
              </a:spcBef>
            </a:pPr>
            <a:r>
              <a:rPr lang="en-US" sz="4056">
                <a:solidFill>
                  <a:srgbClr val="FFFFFF"/>
                </a:solidFill>
                <a:latin typeface="HK Grotesk Medium"/>
              </a:rPr>
              <a:t>Emparelhamento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495575" y="785697"/>
            <a:ext cx="778842" cy="61528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0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true" rot="-10800000">
            <a:off x="3492944" y="1510719"/>
            <a:ext cx="11302111" cy="11302111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6877800" y="538016"/>
            <a:ext cx="4532400" cy="9210968"/>
            <a:chOff x="0" y="0"/>
            <a:chExt cx="5001260" cy="1016381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 t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38213" r="-38213" t="0" b="0"/>
              </a:stretch>
            </a:blip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4795056" y="756071"/>
            <a:ext cx="866430" cy="86643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289923" y="3911097"/>
            <a:ext cx="4406044" cy="440604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721800" y="4323344"/>
            <a:ext cx="4146511" cy="3581549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-580463" y="785697"/>
            <a:ext cx="7231361" cy="1084722"/>
            <a:chOff x="0" y="0"/>
            <a:chExt cx="9641814" cy="144629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9641814" cy="1026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60"/>
                </a:lnSpc>
              </a:pPr>
              <a:r>
                <a:rPr lang="en-US" sz="5050">
                  <a:solidFill>
                    <a:srgbClr val="FFFFFF"/>
                  </a:solidFill>
                  <a:latin typeface="HK Grotesk Medium"/>
                </a:rPr>
                <a:t>Funcionamento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084115"/>
              <a:ext cx="9641814" cy="3621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92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6030337" y="623772"/>
            <a:ext cx="1228963" cy="969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1"/>
              </a:lnSpc>
              <a:spcBef>
                <a:spcPct val="0"/>
              </a:spcBef>
            </a:pPr>
            <a:r>
              <a:rPr lang="en-US" sz="5314">
                <a:solidFill>
                  <a:srgbClr val="FFFFFF"/>
                </a:solidFill>
                <a:latin typeface="HK Grotesk Medium"/>
              </a:rPr>
              <a:t>Loja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1075219" y="2669301"/>
            <a:ext cx="7439672" cy="1427399"/>
            <a:chOff x="0" y="0"/>
            <a:chExt cx="9919563" cy="1903198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9525"/>
              <a:ext cx="9919563" cy="1480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743"/>
                </a:lnSpc>
              </a:pPr>
              <a:r>
                <a:rPr lang="en-US" sz="7285">
                  <a:solidFill>
                    <a:srgbClr val="FFFFFF"/>
                  </a:solidFill>
                  <a:latin typeface="HK Grotesk Medium"/>
                </a:rPr>
                <a:t>Parcerias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522157"/>
              <a:ext cx="9919563" cy="3810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1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-226892" y="2669301"/>
            <a:ext cx="7439672" cy="1427399"/>
            <a:chOff x="0" y="0"/>
            <a:chExt cx="9919563" cy="1903198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9525"/>
              <a:ext cx="9919563" cy="1480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743"/>
                </a:lnSpc>
              </a:pPr>
              <a:r>
                <a:rPr lang="en-US" sz="7285">
                  <a:solidFill>
                    <a:srgbClr val="FFFFFF"/>
                  </a:solidFill>
                  <a:latin typeface="HK Grotesk Medium"/>
                </a:rPr>
                <a:t>Descontos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522157"/>
              <a:ext cx="9919563" cy="3810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1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true" rot="-9097977">
            <a:off x="5208494" y="-823131"/>
            <a:ext cx="8561579" cy="856157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019175"/>
            <a:ext cx="7897519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400"/>
              </a:lnSpc>
            </a:pPr>
            <a:r>
              <a:rPr lang="en-US" sz="9500">
                <a:solidFill>
                  <a:srgbClr val="FFFFFF"/>
                </a:solidFill>
                <a:latin typeface="HK Grotesk Medium"/>
              </a:rPr>
              <a:t>Sobre nós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184691" y="5766854"/>
            <a:ext cx="6666726" cy="3491446"/>
            <a:chOff x="0" y="0"/>
            <a:chExt cx="8888968" cy="465526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839161"/>
              <a:ext cx="8888968" cy="1816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49"/>
                </a:lnSpc>
              </a:pPr>
              <a:r>
                <a:rPr lang="en-US" sz="2499">
                  <a:solidFill>
                    <a:srgbClr val="FFFFFF"/>
                  </a:solidFill>
                  <a:latin typeface="Open Sans"/>
                </a:rPr>
                <a:t>A nossa app permite aos nossos utilizadores terem uma rotina saudável de maneira muito mais fácil e disciplinada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38100"/>
              <a:ext cx="8888968" cy="2264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2AE669"/>
                  </a:solidFill>
                  <a:latin typeface="HK Grotesk Light"/>
                </a:rPr>
                <a:t>Somos uma empresa de tecnologia dedicada a melhorar a saúde física e mental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1803753" y="1603044"/>
            <a:ext cx="13776076" cy="9643253"/>
            <a:chOff x="0" y="0"/>
            <a:chExt cx="18368101" cy="12857671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8368101" cy="12857671"/>
            </a:xfrm>
            <a:prstGeom prst="rect">
              <a:avLst/>
            </a:prstGeom>
          </p:spPr>
        </p:pic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4015380" y="270404"/>
            <a:ext cx="4272620" cy="296439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0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true" rot="-10800000">
            <a:off x="3492944" y="1592875"/>
            <a:ext cx="11302111" cy="11302111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6877800" y="538016"/>
            <a:ext cx="4532400" cy="9210968"/>
            <a:chOff x="0" y="0"/>
            <a:chExt cx="5001260" cy="1016381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 t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17631" r="-17631" t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580463" y="785697"/>
            <a:ext cx="7231361" cy="1084722"/>
            <a:chOff x="0" y="0"/>
            <a:chExt cx="9641814" cy="144629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9641814" cy="1026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60"/>
                </a:lnSpc>
              </a:pPr>
              <a:r>
                <a:rPr lang="en-US" sz="5050">
                  <a:solidFill>
                    <a:srgbClr val="FFFFFF"/>
                  </a:solidFill>
                  <a:latin typeface="HK Grotesk Medium"/>
                </a:rPr>
                <a:t>Funcionamento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084115"/>
              <a:ext cx="9641814" cy="3621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92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508062" y="623772"/>
            <a:ext cx="2751238" cy="969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1"/>
              </a:lnSpc>
              <a:spcBef>
                <a:spcPct val="0"/>
              </a:spcBef>
            </a:pPr>
            <a:r>
              <a:rPr lang="en-US" sz="5314">
                <a:solidFill>
                  <a:srgbClr val="FFFFFF"/>
                </a:solidFill>
                <a:latin typeface="HK Grotesk Medium"/>
              </a:rPr>
              <a:t>Premium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075219" y="3799013"/>
            <a:ext cx="7439672" cy="297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1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-226892" y="3799013"/>
            <a:ext cx="7439672" cy="297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1"/>
              </a:lnSpc>
            </a:pP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262617" y="626241"/>
            <a:ext cx="966634" cy="966634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8308796" y="2209057"/>
            <a:ext cx="1670408" cy="585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9"/>
              </a:lnSpc>
              <a:spcBef>
                <a:spcPct val="0"/>
              </a:spcBef>
            </a:pPr>
            <a:r>
              <a:rPr lang="en-US" sz="3226">
                <a:solidFill>
                  <a:srgbClr val="37D16B"/>
                </a:solidFill>
                <a:latin typeface="HK Grotesk Medium"/>
              </a:rPr>
              <a:t>Nutrição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2087440" y="2549346"/>
            <a:ext cx="6324100" cy="948631"/>
            <a:chOff x="0" y="0"/>
            <a:chExt cx="8432134" cy="1264841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9525"/>
              <a:ext cx="8432134" cy="9070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00"/>
                </a:lnSpc>
              </a:pPr>
              <a:r>
                <a:rPr lang="en-US" sz="4416">
                  <a:solidFill>
                    <a:srgbClr val="1ADB5B"/>
                  </a:solidFill>
                  <a:latin typeface="HK Grotesk Medium"/>
                </a:rPr>
                <a:t>Questionário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943320"/>
              <a:ext cx="8432134" cy="3215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92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087440" y="3744579"/>
            <a:ext cx="454180" cy="45418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E28A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2923757" y="3617139"/>
            <a:ext cx="4649153" cy="614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2"/>
              </a:lnSpc>
              <a:spcBef>
                <a:spcPct val="0"/>
              </a:spcBef>
            </a:pPr>
            <a:r>
              <a:rPr lang="en-US" sz="3361">
                <a:solidFill>
                  <a:srgbClr val="FFFFFF"/>
                </a:solidFill>
                <a:latin typeface="Open Sans"/>
              </a:rPr>
              <a:t>O objetivo do utilizador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2087440" y="5143500"/>
            <a:ext cx="454180" cy="454180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E28A2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3059726" y="4982809"/>
            <a:ext cx="4377214" cy="614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2"/>
              </a:lnSpc>
              <a:spcBef>
                <a:spcPct val="0"/>
              </a:spcBef>
            </a:pPr>
            <a:r>
              <a:rPr lang="en-US" sz="3361">
                <a:solidFill>
                  <a:srgbClr val="FFFFFF"/>
                </a:solidFill>
                <a:latin typeface="Open Sans"/>
              </a:rPr>
              <a:t>se tem alguma alergia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2087440" y="6510846"/>
            <a:ext cx="454180" cy="454180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E28A2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3059726" y="6425121"/>
            <a:ext cx="4774644" cy="534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2"/>
              </a:lnSpc>
              <a:spcBef>
                <a:spcPct val="0"/>
              </a:spcBef>
            </a:pPr>
            <a:r>
              <a:rPr lang="en-US" sz="2961">
                <a:solidFill>
                  <a:srgbClr val="FFFFFF"/>
                </a:solidFill>
                <a:latin typeface="Open Sans"/>
              </a:rPr>
              <a:t>que ingredientes não gosta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2087440" y="7879426"/>
            <a:ext cx="454180" cy="454180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E28A2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2976502" y="7864856"/>
            <a:ext cx="4941094" cy="534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2"/>
              </a:lnSpc>
              <a:spcBef>
                <a:spcPct val="0"/>
              </a:spcBef>
            </a:pPr>
            <a:r>
              <a:rPr lang="en-US" sz="2961">
                <a:solidFill>
                  <a:srgbClr val="FFFFFF"/>
                </a:solidFill>
                <a:latin typeface="Open Sans"/>
              </a:rPr>
              <a:t>que ingredientes gosta mais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0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true" rot="-10800000">
            <a:off x="3492944" y="1510719"/>
            <a:ext cx="11302111" cy="11302111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6877800" y="538016"/>
            <a:ext cx="4532400" cy="9210968"/>
            <a:chOff x="0" y="0"/>
            <a:chExt cx="5001260" cy="1016381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 t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38213" r="-38213" t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580463" y="785697"/>
            <a:ext cx="7231361" cy="1084722"/>
            <a:chOff x="0" y="0"/>
            <a:chExt cx="9641814" cy="144629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9641814" cy="1026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60"/>
                </a:lnSpc>
              </a:pPr>
              <a:r>
                <a:rPr lang="en-US" sz="5050">
                  <a:solidFill>
                    <a:srgbClr val="FFFFFF"/>
                  </a:solidFill>
                  <a:latin typeface="HK Grotesk Medium"/>
                </a:rPr>
                <a:t>Funcionamento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084115"/>
              <a:ext cx="9641814" cy="3621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92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508062" y="623772"/>
            <a:ext cx="2751238" cy="969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1"/>
              </a:lnSpc>
              <a:spcBef>
                <a:spcPct val="0"/>
              </a:spcBef>
            </a:pPr>
            <a:r>
              <a:rPr lang="en-US" sz="5314">
                <a:solidFill>
                  <a:srgbClr val="FFFFFF"/>
                </a:solidFill>
                <a:latin typeface="HK Grotesk Medium"/>
              </a:rPr>
              <a:t>Premium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075219" y="3799013"/>
            <a:ext cx="7439672" cy="297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1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-226892" y="3799013"/>
            <a:ext cx="7439672" cy="297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1"/>
              </a:lnSpc>
            </a:pP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262617" y="626241"/>
            <a:ext cx="966634" cy="966634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1028700" y="3409509"/>
            <a:ext cx="5604953" cy="3259228"/>
            <a:chOff x="0" y="0"/>
            <a:chExt cx="7473271" cy="4345638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9525"/>
              <a:ext cx="7473271" cy="4019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56"/>
                </a:lnSpc>
              </a:pPr>
              <a:r>
                <a:rPr lang="en-US" sz="3296">
                  <a:solidFill>
                    <a:srgbClr val="FFFFFF"/>
                  </a:solidFill>
                  <a:latin typeface="HK Grotesk Medium"/>
                </a:rPr>
                <a:t>Seja o objetivo perder peso seja ganhar massa muscular, o utilizador ao ter a versão premium vai receber:</a:t>
              </a:r>
            </a:p>
            <a:p>
              <a:pPr>
                <a:lnSpc>
                  <a:spcPts val="3956"/>
                </a:lnSpc>
              </a:pPr>
            </a:p>
            <a:p>
              <a:pPr>
                <a:lnSpc>
                  <a:spcPts val="3956"/>
                </a:lnSpc>
              </a:pP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4039753"/>
              <a:ext cx="7473271" cy="3058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923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759873" y="3971669"/>
            <a:ext cx="6070365" cy="3529861"/>
            <a:chOff x="0" y="0"/>
            <a:chExt cx="8093820" cy="4706481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0"/>
              <a:ext cx="8093820" cy="43432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84"/>
                </a:lnSpc>
              </a:pPr>
              <a:r>
                <a:rPr lang="en-US" sz="3570">
                  <a:solidFill>
                    <a:srgbClr val="FFFFFF"/>
                  </a:solidFill>
                  <a:latin typeface="HK Grotesk Medium"/>
                </a:rPr>
                <a:t>O software que vai fazer automaticamente estas ementas vai ser desenvolvido pelos nosso programadores em conjunto com a nossa equipa de nutrição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4388677"/>
              <a:ext cx="8093820" cy="317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083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35138" y="6068375"/>
            <a:ext cx="454180" cy="45418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7D16B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037208" y="5039123"/>
            <a:ext cx="4026432" cy="2793075"/>
            <a:chOff x="0" y="0"/>
            <a:chExt cx="5368576" cy="3724100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0"/>
              <a:ext cx="5368576" cy="33844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06"/>
                </a:lnSpc>
              </a:pPr>
            </a:p>
            <a:p>
              <a:pPr>
                <a:lnSpc>
                  <a:spcPts val="4006"/>
                </a:lnSpc>
              </a:pPr>
            </a:p>
            <a:p>
              <a:pPr>
                <a:lnSpc>
                  <a:spcPts val="4006"/>
                </a:lnSpc>
              </a:pPr>
              <a:r>
                <a:rPr lang="en-US" sz="3338">
                  <a:solidFill>
                    <a:srgbClr val="FFFFFF"/>
                  </a:solidFill>
                  <a:latin typeface="HK Grotesk Medium"/>
                </a:rPr>
                <a:t>U</a:t>
              </a:r>
              <a:r>
                <a:rPr lang="en-US" sz="3338">
                  <a:solidFill>
                    <a:srgbClr val="FFFFFF"/>
                  </a:solidFill>
                  <a:latin typeface="HK Grotesk Medium"/>
                </a:rPr>
                <a:t>ma ementa semanal </a:t>
              </a:r>
            </a:p>
            <a:p>
              <a:pPr>
                <a:lnSpc>
                  <a:spcPts val="4006"/>
                </a:lnSpc>
              </a:pPr>
            </a:p>
            <a:p>
              <a:pPr>
                <a:lnSpc>
                  <a:spcPts val="4006"/>
                </a:lnSpc>
              </a:pP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3414926"/>
              <a:ext cx="5368576" cy="3091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948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985336" y="6965152"/>
            <a:ext cx="4596445" cy="2083795"/>
            <a:chOff x="0" y="0"/>
            <a:chExt cx="6128594" cy="2778394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0"/>
              <a:ext cx="6128594" cy="24686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53"/>
                </a:lnSpc>
              </a:pPr>
            </a:p>
            <a:p>
              <a:pPr>
                <a:lnSpc>
                  <a:spcPts val="3653"/>
                </a:lnSpc>
              </a:pPr>
              <a:r>
                <a:rPr lang="en-US" sz="3044">
                  <a:solidFill>
                    <a:srgbClr val="FFFFFF"/>
                  </a:solidFill>
                  <a:latin typeface="HK Grotesk Medium"/>
                </a:rPr>
                <a:t>L</a:t>
              </a:r>
              <a:r>
                <a:rPr lang="en-US" sz="3044">
                  <a:solidFill>
                    <a:srgbClr val="FFFFFF"/>
                  </a:solidFill>
                  <a:latin typeface="HK Grotesk Medium"/>
                </a:rPr>
                <a:t>ista de compras de todos os ingredientes que precisa para a semana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2511344"/>
              <a:ext cx="6128594" cy="267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776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235138" y="7378018"/>
            <a:ext cx="454180" cy="454180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7D16B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0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true" rot="-10800000">
            <a:off x="3492944" y="1510719"/>
            <a:ext cx="11302111" cy="1130211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643046" y="410043"/>
            <a:ext cx="3187192" cy="220135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4192629" y="2451330"/>
            <a:ext cx="9902742" cy="680697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5732313" y="747483"/>
            <a:ext cx="6823374" cy="1084722"/>
            <a:chOff x="0" y="0"/>
            <a:chExt cx="9097832" cy="144629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9097832" cy="1026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60"/>
                </a:lnSpc>
              </a:pPr>
              <a:r>
                <a:rPr lang="en-US" sz="5050">
                  <a:solidFill>
                    <a:srgbClr val="FFFFFF"/>
                  </a:solidFill>
                  <a:latin typeface="HK Grotesk Medium"/>
                </a:rPr>
                <a:t>Estudo a realizar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084115"/>
              <a:ext cx="9097832" cy="3621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92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1075219" y="3799013"/>
            <a:ext cx="7439672" cy="297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1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-226892" y="3799013"/>
            <a:ext cx="7439672" cy="297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1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427418"/>
            <a:ext cx="5604953" cy="24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23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1759873" y="7253651"/>
            <a:ext cx="6070365" cy="247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83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037208" y="7588412"/>
            <a:ext cx="4026432" cy="243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48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985336" y="8841516"/>
            <a:ext cx="4596445" cy="207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76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true" rot="0">
            <a:off x="1190131" y="4524698"/>
            <a:ext cx="7049559" cy="704955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true" rot="10654718">
            <a:off x="9032699" y="-1105647"/>
            <a:ext cx="7049559" cy="7049559"/>
          </a:xfrm>
          <a:prstGeom prst="rect">
            <a:avLst/>
          </a:prstGeom>
        </p:spPr>
      </p:pic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745712" y="2011002"/>
            <a:ext cx="6944348" cy="6736611"/>
            <a:chOff x="0" y="0"/>
            <a:chExt cx="5943600" cy="576580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5943600" cy="5765800"/>
            </a:xfrm>
            <a:custGeom>
              <a:avLst/>
              <a:gdLst/>
              <a:ahLst/>
              <a:cxnLst/>
              <a:rect r="r" b="b" t="t" l="l"/>
              <a:pathLst>
                <a:path h="5765800" w="5943600">
                  <a:moveTo>
                    <a:pt x="4222750" y="5765800"/>
                  </a:moveTo>
                  <a:cubicBezTo>
                    <a:pt x="3751580" y="5765800"/>
                    <a:pt x="3295650" y="5568950"/>
                    <a:pt x="2971800" y="5226050"/>
                  </a:cubicBezTo>
                  <a:cubicBezTo>
                    <a:pt x="2647950" y="5568950"/>
                    <a:pt x="2192020" y="5765800"/>
                    <a:pt x="1720850" y="5765800"/>
                  </a:cubicBezTo>
                  <a:cubicBezTo>
                    <a:pt x="772160" y="5765800"/>
                    <a:pt x="0" y="4993640"/>
                    <a:pt x="0" y="4044950"/>
                  </a:cubicBezTo>
                  <a:cubicBezTo>
                    <a:pt x="0" y="3613150"/>
                    <a:pt x="160020" y="3200400"/>
                    <a:pt x="452120" y="2882900"/>
                  </a:cubicBezTo>
                  <a:cubicBezTo>
                    <a:pt x="160020" y="2565400"/>
                    <a:pt x="0" y="2152650"/>
                    <a:pt x="0" y="1720850"/>
                  </a:cubicBezTo>
                  <a:cubicBezTo>
                    <a:pt x="0" y="772160"/>
                    <a:pt x="772160" y="0"/>
                    <a:pt x="1720850" y="0"/>
                  </a:cubicBezTo>
                  <a:cubicBezTo>
                    <a:pt x="2192020" y="0"/>
                    <a:pt x="2647950" y="196850"/>
                    <a:pt x="2971800" y="539750"/>
                  </a:cubicBezTo>
                  <a:cubicBezTo>
                    <a:pt x="3295650" y="196850"/>
                    <a:pt x="3751580" y="0"/>
                    <a:pt x="4222750" y="0"/>
                  </a:cubicBezTo>
                  <a:cubicBezTo>
                    <a:pt x="5171440" y="0"/>
                    <a:pt x="5943600" y="772160"/>
                    <a:pt x="5943600" y="1720850"/>
                  </a:cubicBezTo>
                  <a:cubicBezTo>
                    <a:pt x="5943600" y="2152650"/>
                    <a:pt x="5783580" y="2565400"/>
                    <a:pt x="5491480" y="2882900"/>
                  </a:cubicBezTo>
                  <a:cubicBezTo>
                    <a:pt x="5782310" y="3200400"/>
                    <a:pt x="5943600" y="3613150"/>
                    <a:pt x="5943600" y="4044950"/>
                  </a:cubicBezTo>
                  <a:cubicBezTo>
                    <a:pt x="5943600" y="4993640"/>
                    <a:pt x="5171440" y="5765800"/>
                    <a:pt x="4222750" y="5765800"/>
                  </a:cubicBezTo>
                  <a:close/>
                </a:path>
              </a:pathLst>
            </a:custGeom>
            <a:blipFill>
              <a:blip r:embed="rId4"/>
              <a:stretch>
                <a:fillRect l="-3835" r="-3835" t="0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821707" y="2011002"/>
            <a:ext cx="6944348" cy="6736611"/>
            <a:chOff x="0" y="0"/>
            <a:chExt cx="5943600" cy="5765800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5943600" cy="5765800"/>
            </a:xfrm>
            <a:custGeom>
              <a:avLst/>
              <a:gdLst/>
              <a:ahLst/>
              <a:cxnLst/>
              <a:rect r="r" b="b" t="t" l="l"/>
              <a:pathLst>
                <a:path h="5765800" w="5943600">
                  <a:moveTo>
                    <a:pt x="4222750" y="5765800"/>
                  </a:moveTo>
                  <a:cubicBezTo>
                    <a:pt x="3751580" y="5765800"/>
                    <a:pt x="3295650" y="5568950"/>
                    <a:pt x="2971800" y="5226050"/>
                  </a:cubicBezTo>
                  <a:cubicBezTo>
                    <a:pt x="2647950" y="5568950"/>
                    <a:pt x="2192020" y="5765800"/>
                    <a:pt x="1720850" y="5765800"/>
                  </a:cubicBezTo>
                  <a:cubicBezTo>
                    <a:pt x="772160" y="5765800"/>
                    <a:pt x="0" y="4993640"/>
                    <a:pt x="0" y="4044950"/>
                  </a:cubicBezTo>
                  <a:cubicBezTo>
                    <a:pt x="0" y="3613150"/>
                    <a:pt x="160020" y="3200400"/>
                    <a:pt x="452120" y="2882900"/>
                  </a:cubicBezTo>
                  <a:cubicBezTo>
                    <a:pt x="160020" y="2565400"/>
                    <a:pt x="0" y="2152650"/>
                    <a:pt x="0" y="1720850"/>
                  </a:cubicBezTo>
                  <a:cubicBezTo>
                    <a:pt x="0" y="772160"/>
                    <a:pt x="772160" y="0"/>
                    <a:pt x="1720850" y="0"/>
                  </a:cubicBezTo>
                  <a:cubicBezTo>
                    <a:pt x="2192020" y="0"/>
                    <a:pt x="2647950" y="196850"/>
                    <a:pt x="2971800" y="539750"/>
                  </a:cubicBezTo>
                  <a:cubicBezTo>
                    <a:pt x="3295650" y="196850"/>
                    <a:pt x="3751580" y="0"/>
                    <a:pt x="4222750" y="0"/>
                  </a:cubicBezTo>
                  <a:cubicBezTo>
                    <a:pt x="5171440" y="0"/>
                    <a:pt x="5943600" y="772160"/>
                    <a:pt x="5943600" y="1720850"/>
                  </a:cubicBezTo>
                  <a:cubicBezTo>
                    <a:pt x="5943600" y="2152650"/>
                    <a:pt x="5783580" y="2565400"/>
                    <a:pt x="5491480" y="2882900"/>
                  </a:cubicBezTo>
                  <a:cubicBezTo>
                    <a:pt x="5782310" y="3200400"/>
                    <a:pt x="5943600" y="3613150"/>
                    <a:pt x="5943600" y="4044950"/>
                  </a:cubicBezTo>
                  <a:cubicBezTo>
                    <a:pt x="5943600" y="4993640"/>
                    <a:pt x="5171440" y="5765800"/>
                    <a:pt x="4222750" y="5765800"/>
                  </a:cubicBezTo>
                  <a:close/>
                </a:path>
              </a:pathLst>
            </a:custGeom>
            <a:blipFill>
              <a:blip r:embed="rId5"/>
              <a:stretch>
                <a:fillRect l="-3793" r="-3793" t="0" b="0"/>
              </a:stretch>
            </a:blip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123251">
            <a:off x="8347225" y="1935807"/>
            <a:ext cx="1593550" cy="4114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748150">
            <a:off x="8347225" y="5342682"/>
            <a:ext cx="1593550" cy="4114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9823492" y="5972024"/>
            <a:ext cx="1199511" cy="1199511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7795946" y="5379308"/>
            <a:ext cx="2428450" cy="242845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6722990" y="2237517"/>
            <a:ext cx="2287181" cy="2287181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675720" y="2912827"/>
            <a:ext cx="936561" cy="936561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6791559" y="747483"/>
            <a:ext cx="4704881" cy="1263519"/>
            <a:chOff x="0" y="0"/>
            <a:chExt cx="6273175" cy="1684692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9525"/>
              <a:ext cx="6273175" cy="12049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59"/>
                </a:lnSpc>
              </a:pPr>
              <a:r>
                <a:rPr lang="en-US" sz="5882">
                  <a:solidFill>
                    <a:srgbClr val="FFFFFF"/>
                  </a:solidFill>
                  <a:latin typeface="HK Grotesk Medium"/>
                </a:rPr>
                <a:t>Parcerias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259567"/>
              <a:ext cx="6273175" cy="425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86"/>
                </a:lnSpc>
              </a:pP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true" rot="-3124078">
            <a:off x="1352906" y="719897"/>
            <a:ext cx="7306570" cy="7306570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6908337" y="1028700"/>
            <a:ext cx="2675564" cy="2595525"/>
            <a:chOff x="0" y="0"/>
            <a:chExt cx="5943600" cy="576580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5943600" cy="5765800"/>
            </a:xfrm>
            <a:custGeom>
              <a:avLst/>
              <a:gdLst/>
              <a:ahLst/>
              <a:cxnLst/>
              <a:rect r="r" b="b" t="t" l="l"/>
              <a:pathLst>
                <a:path h="5765800" w="5943600">
                  <a:moveTo>
                    <a:pt x="4222750" y="5765800"/>
                  </a:moveTo>
                  <a:cubicBezTo>
                    <a:pt x="3751580" y="5765800"/>
                    <a:pt x="3295650" y="5568950"/>
                    <a:pt x="2971800" y="5226050"/>
                  </a:cubicBezTo>
                  <a:cubicBezTo>
                    <a:pt x="2647950" y="5568950"/>
                    <a:pt x="2192020" y="5765800"/>
                    <a:pt x="1720850" y="5765800"/>
                  </a:cubicBezTo>
                  <a:cubicBezTo>
                    <a:pt x="772160" y="5765800"/>
                    <a:pt x="0" y="4993640"/>
                    <a:pt x="0" y="4044950"/>
                  </a:cubicBezTo>
                  <a:cubicBezTo>
                    <a:pt x="0" y="3613150"/>
                    <a:pt x="160020" y="3200400"/>
                    <a:pt x="452120" y="2882900"/>
                  </a:cubicBezTo>
                  <a:cubicBezTo>
                    <a:pt x="160020" y="2565400"/>
                    <a:pt x="0" y="2152650"/>
                    <a:pt x="0" y="1720850"/>
                  </a:cubicBezTo>
                  <a:cubicBezTo>
                    <a:pt x="0" y="772160"/>
                    <a:pt x="772160" y="0"/>
                    <a:pt x="1720850" y="0"/>
                  </a:cubicBezTo>
                  <a:cubicBezTo>
                    <a:pt x="2192020" y="0"/>
                    <a:pt x="2647950" y="196850"/>
                    <a:pt x="2971800" y="539750"/>
                  </a:cubicBezTo>
                  <a:cubicBezTo>
                    <a:pt x="3295650" y="196850"/>
                    <a:pt x="3751580" y="0"/>
                    <a:pt x="4222750" y="0"/>
                  </a:cubicBezTo>
                  <a:cubicBezTo>
                    <a:pt x="5171440" y="0"/>
                    <a:pt x="5943600" y="772160"/>
                    <a:pt x="5943600" y="1720850"/>
                  </a:cubicBezTo>
                  <a:cubicBezTo>
                    <a:pt x="5943600" y="2152650"/>
                    <a:pt x="5783580" y="2565400"/>
                    <a:pt x="5491480" y="2882900"/>
                  </a:cubicBezTo>
                  <a:cubicBezTo>
                    <a:pt x="5782310" y="3200400"/>
                    <a:pt x="5943600" y="3613150"/>
                    <a:pt x="5943600" y="4044950"/>
                  </a:cubicBezTo>
                  <a:cubicBezTo>
                    <a:pt x="5943600" y="4993640"/>
                    <a:pt x="5171440" y="5765800"/>
                    <a:pt x="4222750" y="5765800"/>
                  </a:cubicBezTo>
                  <a:close/>
                </a:path>
              </a:pathLst>
            </a:custGeom>
            <a:blipFill>
              <a:blip r:embed="rId4"/>
              <a:stretch>
                <a:fillRect l="-22704" r="-22704" t="0" b="0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6908337" y="3845737"/>
            <a:ext cx="2675564" cy="2595525"/>
            <a:chOff x="0" y="0"/>
            <a:chExt cx="5943600" cy="5765800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5943600" cy="5765800"/>
            </a:xfrm>
            <a:custGeom>
              <a:avLst/>
              <a:gdLst/>
              <a:ahLst/>
              <a:cxnLst/>
              <a:rect r="r" b="b" t="t" l="l"/>
              <a:pathLst>
                <a:path h="5765800" w="5943600">
                  <a:moveTo>
                    <a:pt x="4222750" y="5765800"/>
                  </a:moveTo>
                  <a:cubicBezTo>
                    <a:pt x="3751580" y="5765800"/>
                    <a:pt x="3295650" y="5568950"/>
                    <a:pt x="2971800" y="5226050"/>
                  </a:cubicBezTo>
                  <a:cubicBezTo>
                    <a:pt x="2647950" y="5568950"/>
                    <a:pt x="2192020" y="5765800"/>
                    <a:pt x="1720850" y="5765800"/>
                  </a:cubicBezTo>
                  <a:cubicBezTo>
                    <a:pt x="772160" y="5765800"/>
                    <a:pt x="0" y="4993640"/>
                    <a:pt x="0" y="4044950"/>
                  </a:cubicBezTo>
                  <a:cubicBezTo>
                    <a:pt x="0" y="3613150"/>
                    <a:pt x="160020" y="3200400"/>
                    <a:pt x="452120" y="2882900"/>
                  </a:cubicBezTo>
                  <a:cubicBezTo>
                    <a:pt x="160020" y="2565400"/>
                    <a:pt x="0" y="2152650"/>
                    <a:pt x="0" y="1720850"/>
                  </a:cubicBezTo>
                  <a:cubicBezTo>
                    <a:pt x="0" y="772160"/>
                    <a:pt x="772160" y="0"/>
                    <a:pt x="1720850" y="0"/>
                  </a:cubicBezTo>
                  <a:cubicBezTo>
                    <a:pt x="2192020" y="0"/>
                    <a:pt x="2647950" y="196850"/>
                    <a:pt x="2971800" y="539750"/>
                  </a:cubicBezTo>
                  <a:cubicBezTo>
                    <a:pt x="3295650" y="196850"/>
                    <a:pt x="3751580" y="0"/>
                    <a:pt x="4222750" y="0"/>
                  </a:cubicBezTo>
                  <a:cubicBezTo>
                    <a:pt x="5171440" y="0"/>
                    <a:pt x="5943600" y="772160"/>
                    <a:pt x="5943600" y="1720850"/>
                  </a:cubicBezTo>
                  <a:cubicBezTo>
                    <a:pt x="5943600" y="2152650"/>
                    <a:pt x="5783580" y="2565400"/>
                    <a:pt x="5491480" y="2882900"/>
                  </a:cubicBezTo>
                  <a:cubicBezTo>
                    <a:pt x="5782310" y="3200400"/>
                    <a:pt x="5943600" y="3613150"/>
                    <a:pt x="5943600" y="4044950"/>
                  </a:cubicBezTo>
                  <a:cubicBezTo>
                    <a:pt x="5943600" y="4993640"/>
                    <a:pt x="5171440" y="5765800"/>
                    <a:pt x="4222750" y="5765800"/>
                  </a:cubicBezTo>
                  <a:close/>
                </a:path>
              </a:pathLst>
            </a:custGeom>
            <a:blipFill>
              <a:blip r:embed="rId5"/>
              <a:stretch>
                <a:fillRect l="-27649" r="-27649" t="0" b="0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6908337" y="6662775"/>
            <a:ext cx="2675564" cy="2595525"/>
            <a:chOff x="0" y="0"/>
            <a:chExt cx="5943600" cy="5765800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0" y="0"/>
              <a:ext cx="5943600" cy="5765800"/>
            </a:xfrm>
            <a:custGeom>
              <a:avLst/>
              <a:gdLst/>
              <a:ahLst/>
              <a:cxnLst/>
              <a:rect r="r" b="b" t="t" l="l"/>
              <a:pathLst>
                <a:path h="5765800" w="5943600">
                  <a:moveTo>
                    <a:pt x="4222750" y="5765800"/>
                  </a:moveTo>
                  <a:cubicBezTo>
                    <a:pt x="3751580" y="5765800"/>
                    <a:pt x="3295650" y="5568950"/>
                    <a:pt x="2971800" y="5226050"/>
                  </a:cubicBezTo>
                  <a:cubicBezTo>
                    <a:pt x="2647950" y="5568950"/>
                    <a:pt x="2192020" y="5765800"/>
                    <a:pt x="1720850" y="5765800"/>
                  </a:cubicBezTo>
                  <a:cubicBezTo>
                    <a:pt x="772160" y="5765800"/>
                    <a:pt x="0" y="4993640"/>
                    <a:pt x="0" y="4044950"/>
                  </a:cubicBezTo>
                  <a:cubicBezTo>
                    <a:pt x="0" y="3613150"/>
                    <a:pt x="160020" y="3200400"/>
                    <a:pt x="452120" y="2882900"/>
                  </a:cubicBezTo>
                  <a:cubicBezTo>
                    <a:pt x="160020" y="2565400"/>
                    <a:pt x="0" y="2152650"/>
                    <a:pt x="0" y="1720850"/>
                  </a:cubicBezTo>
                  <a:cubicBezTo>
                    <a:pt x="0" y="772160"/>
                    <a:pt x="772160" y="0"/>
                    <a:pt x="1720850" y="0"/>
                  </a:cubicBezTo>
                  <a:cubicBezTo>
                    <a:pt x="2192020" y="0"/>
                    <a:pt x="2647950" y="196850"/>
                    <a:pt x="2971800" y="539750"/>
                  </a:cubicBezTo>
                  <a:cubicBezTo>
                    <a:pt x="3295650" y="196850"/>
                    <a:pt x="3751580" y="0"/>
                    <a:pt x="4222750" y="0"/>
                  </a:cubicBezTo>
                  <a:cubicBezTo>
                    <a:pt x="5171440" y="0"/>
                    <a:pt x="5943600" y="772160"/>
                    <a:pt x="5943600" y="1720850"/>
                  </a:cubicBezTo>
                  <a:cubicBezTo>
                    <a:pt x="5943600" y="2152650"/>
                    <a:pt x="5783580" y="2565400"/>
                    <a:pt x="5491480" y="2882900"/>
                  </a:cubicBezTo>
                  <a:cubicBezTo>
                    <a:pt x="5782310" y="3200400"/>
                    <a:pt x="5943600" y="3613150"/>
                    <a:pt x="5943600" y="4044950"/>
                  </a:cubicBezTo>
                  <a:cubicBezTo>
                    <a:pt x="5943600" y="4993640"/>
                    <a:pt x="5171440" y="5765800"/>
                    <a:pt x="4222750" y="5765800"/>
                  </a:cubicBezTo>
                  <a:close/>
                </a:path>
              </a:pathLst>
            </a:custGeom>
            <a:blipFill>
              <a:blip r:embed="rId6"/>
              <a:stretch>
                <a:fillRect l="-22756" r="-22756" t="0" b="0"/>
              </a:stretch>
            </a:blip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548990" y="7550640"/>
            <a:ext cx="3187192" cy="2201353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10534295" y="2165490"/>
            <a:ext cx="6725005" cy="874611"/>
            <a:chOff x="0" y="0"/>
            <a:chExt cx="8966673" cy="1166148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594648"/>
              <a:ext cx="8966673" cy="571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49"/>
                </a:lnSpc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47625"/>
              <a:ext cx="8966673" cy="591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8700" y="1785900"/>
            <a:ext cx="3267526" cy="231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119"/>
              </a:lnSpc>
              <a:spcBef>
                <a:spcPct val="0"/>
              </a:spcBef>
            </a:pPr>
            <a:r>
              <a:rPr lang="en-US" sz="7599">
                <a:solidFill>
                  <a:srgbClr val="FFFFFF"/>
                </a:solidFill>
                <a:latin typeface="HK Grotesk Medium"/>
              </a:rPr>
              <a:t>Publico  Alvo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33455" y="1735931"/>
            <a:ext cx="2877344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20"/>
              </a:lnSpc>
              <a:spcBef>
                <a:spcPct val="0"/>
              </a:spcBef>
            </a:pPr>
            <a:r>
              <a:rPr lang="en-US" sz="5100">
                <a:solidFill>
                  <a:srgbClr val="1ADB5B"/>
                </a:solidFill>
                <a:latin typeface="HK Grotesk Medium"/>
              </a:rPr>
              <a:t>Jovens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33455" y="4660106"/>
            <a:ext cx="2877344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1ADB5B"/>
                </a:solidFill>
                <a:latin typeface="HK Grotesk Medium"/>
              </a:rPr>
              <a:t>Adultos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133455" y="7570012"/>
            <a:ext cx="2877344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1ADB5B"/>
                </a:solidFill>
                <a:latin typeface="HK Grotesk Medium"/>
              </a:rPr>
              <a:t>Idosos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010799" y="3445669"/>
            <a:ext cx="4415725" cy="320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HK Grotesk Medium"/>
              </a:rPr>
              <a:t>Não intressa a idade basta o utilizador querer começar uma rotina saudavel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0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true" rot="-9506984">
            <a:off x="12159769" y="-1176785"/>
            <a:ext cx="7306570" cy="730657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5480506" y="4864955"/>
            <a:ext cx="4005812" cy="2115731"/>
            <a:chOff x="0" y="0"/>
            <a:chExt cx="5341082" cy="282097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216910"/>
              <a:ext cx="5341082" cy="6040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03"/>
                </a:lnSpc>
                <a:spcBef>
                  <a:spcPct val="0"/>
                </a:spcBef>
              </a:pPr>
              <a:r>
                <a:rPr lang="en-US" sz="2716">
                  <a:solidFill>
                    <a:srgbClr val="1ADB5B"/>
                  </a:solidFill>
                  <a:latin typeface="HK Grotesk Bold Bold"/>
                </a:rPr>
                <a:t>PUBLICIDADES</a:t>
              </a:r>
            </a:p>
          </p:txBody>
        </p:sp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671561" cy="1236955"/>
            </a:xfrm>
            <a:prstGeom prst="rect">
              <a:avLst/>
            </a:prstGeom>
          </p:spPr>
        </p:pic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16421" y="4864955"/>
            <a:ext cx="966634" cy="96663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04561" y="4721317"/>
            <a:ext cx="981204" cy="111027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5785811" y="5852528"/>
            <a:ext cx="6393088" cy="418457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13810148" y="4721317"/>
            <a:ext cx="4005812" cy="2115731"/>
            <a:chOff x="0" y="0"/>
            <a:chExt cx="5341082" cy="2820975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2216910"/>
              <a:ext cx="5341082" cy="6040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03"/>
                </a:lnSpc>
                <a:spcBef>
                  <a:spcPct val="0"/>
                </a:spcBef>
              </a:pPr>
              <a:r>
                <a:rPr lang="en-US" sz="2716">
                  <a:solidFill>
                    <a:srgbClr val="1ADB5B"/>
                  </a:solidFill>
                  <a:latin typeface="HK Grotesk Bold Bold"/>
                </a:rPr>
                <a:t>PUBLICIDADES</a:t>
              </a:r>
            </a:p>
          </p:txBody>
        </p:sp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671561" cy="1236955"/>
            </a:xfrm>
            <a:prstGeom prst="rect">
              <a:avLst/>
            </a:prstGeom>
          </p:spPr>
        </p:pic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2408961" y="-228038"/>
            <a:ext cx="6808187" cy="4723595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416421" y="1019175"/>
            <a:ext cx="10873579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400"/>
              </a:lnSpc>
              <a:spcBef>
                <a:spcPct val="0"/>
              </a:spcBef>
            </a:pPr>
            <a:r>
              <a:rPr lang="en-US" sz="9500">
                <a:solidFill>
                  <a:srgbClr val="FFFFFF"/>
                </a:solidFill>
                <a:latin typeface="HK Grotesk Medium"/>
              </a:rPr>
              <a:t>Monetização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204561" y="6527092"/>
            <a:ext cx="3449152" cy="1603246"/>
            <a:chOff x="0" y="0"/>
            <a:chExt cx="4598869" cy="2137661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47625"/>
              <a:ext cx="4598869" cy="591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1ADB5B"/>
                  </a:solidFill>
                  <a:latin typeface="HK Grotesk Bold Bold"/>
                </a:rPr>
                <a:t>EQUIPA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943861"/>
              <a:ext cx="4598869" cy="1193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49"/>
                </a:lnSpc>
              </a:pPr>
              <a:r>
                <a:rPr lang="en-US" sz="2499">
                  <a:solidFill>
                    <a:srgbClr val="FFFFFF"/>
                  </a:solidFill>
                  <a:latin typeface="Open Sans"/>
                </a:rPr>
                <a:t>Despesa Salarial da nossa equipa 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416421" y="6543447"/>
            <a:ext cx="3398477" cy="2069971"/>
            <a:chOff x="0" y="0"/>
            <a:chExt cx="4531302" cy="2759961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47625"/>
              <a:ext cx="4531302" cy="591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1ADB5B"/>
                  </a:solidFill>
                  <a:latin typeface="HK Grotesk Bold Bold"/>
                </a:rPr>
                <a:t>PREMIUM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943861"/>
              <a:ext cx="4531302" cy="1816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49"/>
                </a:lnSpc>
              </a:pPr>
              <a:r>
                <a:rPr lang="en-US" sz="2499">
                  <a:solidFill>
                    <a:srgbClr val="FFFFFF"/>
                  </a:solidFill>
                  <a:latin typeface="Open Sans"/>
                </a:rPr>
                <a:t>Rendimento mensal das subscrições Premium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416421" y="3245705"/>
            <a:ext cx="4361832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HK Grotesk Medium"/>
              </a:rPr>
              <a:t>Ganhos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950844" y="3245705"/>
            <a:ext cx="4361832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HK Grotesk Medium"/>
              </a:rPr>
              <a:t>Despesas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5451949" y="6527092"/>
            <a:ext cx="3321177" cy="2102680"/>
            <a:chOff x="0" y="0"/>
            <a:chExt cx="4428236" cy="2803573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57150"/>
              <a:ext cx="4428236" cy="6040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03"/>
                </a:lnSpc>
                <a:spcBef>
                  <a:spcPct val="0"/>
                </a:spcBef>
              </a:pP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950157"/>
              <a:ext cx="4428236" cy="18534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3"/>
                </a:lnSpc>
              </a:pPr>
              <a:r>
                <a:rPr lang="en-US" sz="2515">
                  <a:solidFill>
                    <a:srgbClr val="FFFFFF"/>
                  </a:solidFill>
                  <a:latin typeface="Open Sans"/>
                  <a:hlinkClick r:id="rId13" tooltip="https://docs.google.com/spreadsheets/d/1DUF2isFWsqVSYhbaACYtbgcLi_YjDqpE3GLQIVgkKQg/edit#gid=69851113"/>
                </a:rPr>
                <a:t>Rendimento das publicidades das nossas parcerias.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3810148" y="6527092"/>
            <a:ext cx="3449152" cy="3003421"/>
            <a:chOff x="0" y="0"/>
            <a:chExt cx="4598869" cy="4004561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47625"/>
              <a:ext cx="4598869" cy="591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79"/>
                </a:lnSpc>
                <a:spcBef>
                  <a:spcPct val="0"/>
                </a:spcBef>
              </a:pP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943861"/>
              <a:ext cx="4598869" cy="3060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49"/>
                </a:lnSpc>
              </a:pPr>
              <a:r>
                <a:rPr lang="en-US" sz="2499">
                  <a:solidFill>
                    <a:srgbClr val="FFFFFF"/>
                  </a:solidFill>
                  <a:latin typeface="Open Sans"/>
                </a:rPr>
                <a:t>Despesa da publicidade á nossa marca nas plataformas das nossas parcerias</a:t>
              </a:r>
            </a:p>
            <a:p>
              <a:pPr>
                <a:lnSpc>
                  <a:spcPts val="3749"/>
                </a:lnSpc>
              </a:pPr>
            </a:p>
          </p:txBody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322861" y="-242146"/>
            <a:ext cx="18933722" cy="2969543"/>
          </a:xfrm>
          <a:prstGeom prst="rect">
            <a:avLst/>
          </a:prstGeom>
          <a:solidFill>
            <a:srgbClr val="242074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true" rot="-7940742">
            <a:off x="14996647" y="-1178798"/>
            <a:ext cx="3931341" cy="393134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015262" y="0"/>
            <a:ext cx="3763048" cy="261084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899510"/>
            <a:ext cx="11234910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400"/>
              </a:lnSpc>
              <a:spcBef>
                <a:spcPct val="0"/>
              </a:spcBef>
            </a:pPr>
            <a:r>
              <a:rPr lang="en-US" sz="9500">
                <a:solidFill>
                  <a:srgbClr val="FFFFFF"/>
                </a:solidFill>
                <a:latin typeface="HK Grotesk Medium"/>
              </a:rPr>
              <a:t>Equipa Stay-Fit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109940" y="4822878"/>
            <a:ext cx="5841167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9"/>
              </a:lnSpc>
            </a:pPr>
            <a:r>
              <a:rPr lang="en-US" sz="2499">
                <a:solidFill>
                  <a:srgbClr val="FFFFFF"/>
                </a:solidFill>
                <a:latin typeface="Open Sans"/>
                <a:hlinkClick r:id="rId5" tooltip="https://docs.google.com/spreadsheets/d/1DUF2isFWsqVSYhbaACYtbgcLi_YjDqpE3GLQIVgkKQg/edit#gid=69851113"/>
              </a:rPr>
              <a:t>Choose from over a thousand professionally-made templates</a:t>
            </a:r>
          </a:p>
          <a:p>
            <a:pPr>
              <a:lnSpc>
                <a:spcPts val="3749"/>
              </a:lnSpc>
            </a:pPr>
            <a:r>
              <a:rPr lang="en-US" sz="2499">
                <a:solidFill>
                  <a:srgbClr val="FFFFFF"/>
                </a:solidFill>
                <a:latin typeface="Open Sans"/>
                <a:hlinkClick r:id="rId6" tooltip="https://docs.google.com/spreadsheets/d/1DUF2isFWsqVSYhbaACYtbgcLi_YjDqpE3GLQIVgkKQg/edit#gid=69851113"/>
              </a:rPr>
              <a:t>to fit any objective or topic.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30374" y="3107473"/>
            <a:ext cx="2627251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7000">
                <a:solidFill>
                  <a:srgbClr val="1ADB5B"/>
                </a:solidFill>
                <a:latin typeface="HK Grotesk Medium Bold"/>
              </a:rPr>
              <a:t>CEO´s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98776" y="4127553"/>
            <a:ext cx="348232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191919"/>
                </a:solidFill>
                <a:latin typeface="HK Grotesk Medium Bold"/>
              </a:rPr>
              <a:t>Tomás Nave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63859" y="4174273"/>
            <a:ext cx="348872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191919"/>
                </a:solidFill>
                <a:latin typeface="HK Grotesk Medium Bold"/>
              </a:rPr>
              <a:t>André Jesus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424629"/>
            <a:ext cx="6022481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191919"/>
                </a:solidFill>
                <a:latin typeface="HK Grotesk Medium Bold"/>
              </a:rPr>
              <a:t>Numa parte inicial do projeto teriamos o trabalho de ajudar a equipa de programadores a desenvolver a aplicação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92932" y="6424629"/>
            <a:ext cx="6630582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191919"/>
                </a:solidFill>
                <a:latin typeface="HK Grotesk Medium Bold"/>
              </a:rPr>
              <a:t>Quando a aplicação estivesse lançada ao publico ficariamos só a exercer o cargo de CEO's sendo a direção geral da empresa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72939" y="5508678"/>
            <a:ext cx="3134002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1ADB5B"/>
                </a:solidFill>
                <a:latin typeface="HK Grotesk Medium Bold"/>
              </a:rPr>
              <a:t>Fase Inicial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263610" y="5555398"/>
            <a:ext cx="2790402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1ADB5B"/>
                </a:solidFill>
                <a:latin typeface="HK Grotesk Medium Bold"/>
              </a:rPr>
              <a:t>Fase Final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322861" y="-242146"/>
            <a:ext cx="18933722" cy="2969543"/>
          </a:xfrm>
          <a:prstGeom prst="rect">
            <a:avLst/>
          </a:prstGeom>
          <a:solidFill>
            <a:srgbClr val="242074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true" rot="-7940742">
            <a:off x="14996647" y="-1178798"/>
            <a:ext cx="3931341" cy="393134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015262" y="0"/>
            <a:ext cx="3763048" cy="261084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414393" y="5818329"/>
            <a:ext cx="6770700" cy="4513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03682" y="5818329"/>
            <a:ext cx="6793467" cy="4528978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899510"/>
            <a:ext cx="11234910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400"/>
              </a:lnSpc>
              <a:spcBef>
                <a:spcPct val="0"/>
              </a:spcBef>
            </a:pPr>
            <a:r>
              <a:rPr lang="en-US" sz="9500">
                <a:solidFill>
                  <a:srgbClr val="FFFFFF"/>
                </a:solidFill>
                <a:latin typeface="HK Grotesk Medium"/>
              </a:rPr>
              <a:t>Equipa Stay-Fit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14393" y="3316324"/>
            <a:ext cx="7188008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0"/>
              </a:lnSpc>
              <a:spcBef>
                <a:spcPct val="0"/>
              </a:spcBef>
            </a:pPr>
            <a:r>
              <a:rPr lang="en-US" sz="4000">
                <a:solidFill>
                  <a:srgbClr val="1ADB5B"/>
                </a:solidFill>
                <a:latin typeface="HK Grotesk Medium Bold"/>
              </a:rPr>
              <a:t>Equipa de Designers gráficos e de interfaces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14393" y="4707776"/>
            <a:ext cx="7035982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191919"/>
                </a:solidFill>
                <a:latin typeface="HK Grotesk Medium Bold"/>
              </a:rPr>
              <a:t>Respondaveis pelo desing dos menus e todas as interfaces da aplicação</a:t>
            </a:r>
          </a:p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609142" y="3316324"/>
            <a:ext cx="7188008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0"/>
              </a:lnSpc>
              <a:spcBef>
                <a:spcPct val="0"/>
              </a:spcBef>
            </a:pPr>
            <a:r>
              <a:rPr lang="en-US" sz="4000">
                <a:solidFill>
                  <a:srgbClr val="1ADB5B"/>
                </a:solidFill>
                <a:latin typeface="HK Grotesk Medium Bold"/>
              </a:rPr>
              <a:t>Equipa de Designers de Publicidade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9142" y="4707776"/>
            <a:ext cx="8176171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191919"/>
                </a:solidFill>
                <a:latin typeface="HK Grotesk Medium Bold"/>
              </a:rPr>
              <a:t>Responsáveis pela parte publicitária da empresa e responsaveis pela exposição da marca 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322861" y="-242146"/>
            <a:ext cx="18933722" cy="2969543"/>
          </a:xfrm>
          <a:prstGeom prst="rect">
            <a:avLst/>
          </a:prstGeom>
          <a:solidFill>
            <a:srgbClr val="242074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true" rot="-7940742">
            <a:off x="14996647" y="-1178798"/>
            <a:ext cx="3931341" cy="393134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015262" y="0"/>
            <a:ext cx="3763048" cy="261084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60244" y="6088901"/>
            <a:ext cx="6289287" cy="419809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414393" y="6088901"/>
            <a:ext cx="6283345" cy="418889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899510"/>
            <a:ext cx="11234910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400"/>
              </a:lnSpc>
              <a:spcBef>
                <a:spcPct val="0"/>
              </a:spcBef>
            </a:pPr>
            <a:r>
              <a:rPr lang="en-US" sz="9500">
                <a:solidFill>
                  <a:srgbClr val="FFFFFF"/>
                </a:solidFill>
                <a:latin typeface="HK Grotesk Medium"/>
              </a:rPr>
              <a:t>Equipa Stay-Fit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14393" y="3316324"/>
            <a:ext cx="7188008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0"/>
              </a:lnSpc>
              <a:spcBef>
                <a:spcPct val="0"/>
              </a:spcBef>
            </a:pPr>
            <a:r>
              <a:rPr lang="en-US" sz="4000">
                <a:solidFill>
                  <a:srgbClr val="1ADB5B"/>
                </a:solidFill>
                <a:latin typeface="HK Grotesk Medium Bold"/>
              </a:rPr>
              <a:t>Equipa de Personal Trainers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14393" y="4250576"/>
            <a:ext cx="7035982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0"/>
              </a:lnSpc>
            </a:pPr>
            <a:r>
              <a:rPr lang="en-US" sz="2200">
                <a:solidFill>
                  <a:srgbClr val="191919"/>
                </a:solidFill>
                <a:latin typeface="HK Grotesk Medium Bold"/>
              </a:rPr>
              <a:t>Dispostos a responder a qualquer tipo de questão, feita por parte dos utilizadores, sobre algum exercício que não tenham entendido e também ficaram responsáveis pela criação de vídeos, explicativos, sobre o treino escolhido pelo utilizador.</a:t>
            </a:r>
          </a:p>
          <a:p>
            <a:pPr algn="l" marL="0" indent="0" lvl="0">
              <a:lnSpc>
                <a:spcPts val="264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609142" y="3316324"/>
            <a:ext cx="7188008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0"/>
              </a:lnSpc>
              <a:spcBef>
                <a:spcPct val="0"/>
              </a:spcBef>
            </a:pPr>
            <a:r>
              <a:rPr lang="en-US" sz="4000">
                <a:solidFill>
                  <a:srgbClr val="1ADB5B"/>
                </a:solidFill>
                <a:latin typeface="HK Grotesk Medium Bold"/>
              </a:rPr>
              <a:t>Equipa de Nutricionistas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9142" y="4250576"/>
            <a:ext cx="7998809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191919"/>
                </a:solidFill>
                <a:latin typeface="HK Grotesk Medium Bold"/>
              </a:rPr>
              <a:t>Responsaveis por desenvolver receitas, semanalmente fornecidas, para quem subscreveu a versão premium</a:t>
            </a:r>
          </a:p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322861" y="-242146"/>
            <a:ext cx="18933722" cy="2969543"/>
          </a:xfrm>
          <a:prstGeom prst="rect">
            <a:avLst/>
          </a:prstGeom>
          <a:solidFill>
            <a:srgbClr val="242074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true" rot="-7940742">
            <a:off x="14996647" y="-1178798"/>
            <a:ext cx="3931341" cy="393134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015262" y="0"/>
            <a:ext cx="3763048" cy="261084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414393" y="5773200"/>
            <a:ext cx="6770700" cy="4513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822022" y="5773200"/>
            <a:ext cx="6762247" cy="4513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899510"/>
            <a:ext cx="11234910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400"/>
              </a:lnSpc>
              <a:spcBef>
                <a:spcPct val="0"/>
              </a:spcBef>
            </a:pPr>
            <a:r>
              <a:rPr lang="en-US" sz="9500">
                <a:solidFill>
                  <a:srgbClr val="FFFFFF"/>
                </a:solidFill>
                <a:latin typeface="HK Grotesk Medium"/>
              </a:rPr>
              <a:t>Equipa Stay-Fit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14393" y="3316324"/>
            <a:ext cx="7188008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0"/>
              </a:lnSpc>
              <a:spcBef>
                <a:spcPct val="0"/>
              </a:spcBef>
            </a:pPr>
            <a:r>
              <a:rPr lang="en-US" sz="4000">
                <a:solidFill>
                  <a:srgbClr val="1ADB5B"/>
                </a:solidFill>
                <a:latin typeface="HK Grotesk Medium Bold"/>
              </a:rPr>
              <a:t>Equipa de Programadores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14393" y="4250576"/>
            <a:ext cx="7035982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191919"/>
                </a:solidFill>
                <a:latin typeface="HK Grotesk Medium Bold"/>
              </a:rPr>
              <a:t>Responsáveis por programar a parte interna da aplicação</a:t>
            </a:r>
          </a:p>
          <a:p>
            <a:pPr algn="l" marL="0" indent="0" lvl="0">
              <a:lnSpc>
                <a:spcPts val="264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609142" y="3316324"/>
            <a:ext cx="7188008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0"/>
              </a:lnSpc>
              <a:spcBef>
                <a:spcPct val="0"/>
              </a:spcBef>
            </a:pPr>
            <a:r>
              <a:rPr lang="en-US" sz="4000">
                <a:solidFill>
                  <a:srgbClr val="1ADB5B"/>
                </a:solidFill>
                <a:latin typeface="HK Grotesk Medium Bold"/>
              </a:rPr>
              <a:t>Departamento Financeiro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9142" y="4250576"/>
            <a:ext cx="7998809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191919"/>
                </a:solidFill>
                <a:latin typeface="HK Grotesk Medium Bold"/>
              </a:rPr>
              <a:t>Responsáveis pela direção financeira da empresa dirigidos pelo CFO da empresa que seria o nosso braço direito</a:t>
            </a:r>
          </a:p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383398" y="-221967"/>
            <a:ext cx="7526096" cy="10730934"/>
          </a:xfrm>
          <a:prstGeom prst="rect">
            <a:avLst/>
          </a:prstGeom>
          <a:solidFill>
            <a:srgbClr val="242074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true" rot="2159129">
            <a:off x="-626690" y="-986036"/>
            <a:ext cx="7115571" cy="711557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66087" y="6456530"/>
            <a:ext cx="4878752" cy="338493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44778" y="381912"/>
            <a:ext cx="5521369" cy="304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940"/>
              </a:lnSpc>
            </a:pPr>
            <a:r>
              <a:rPr lang="en-US" sz="9950">
                <a:solidFill>
                  <a:srgbClr val="FFFFFF"/>
                </a:solidFill>
                <a:latin typeface="HK Grotesk Medium"/>
              </a:rPr>
              <a:t> Problema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0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true" rot="-9506984">
            <a:off x="13253790" y="-1414367"/>
            <a:ext cx="5708914" cy="570891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5785811" y="5852528"/>
            <a:ext cx="6393088" cy="41845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3404748" y="-123118"/>
            <a:ext cx="5406999" cy="375143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80282" y="1019175"/>
            <a:ext cx="11709717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400"/>
              </a:lnSpc>
              <a:spcBef>
                <a:spcPct val="0"/>
              </a:spcBef>
            </a:pPr>
            <a:r>
              <a:rPr lang="en-US" sz="9500">
                <a:solidFill>
                  <a:srgbClr val="FFFFFF"/>
                </a:solidFill>
                <a:latin typeface="HK Grotesk Medium"/>
              </a:rPr>
              <a:t>Feedback do trabalho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321905"/>
            <a:ext cx="6962994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  <a:spcBef>
                <a:spcPct val="0"/>
              </a:spcBef>
            </a:pPr>
            <a:r>
              <a:rPr lang="en-US" sz="5500">
                <a:solidFill>
                  <a:srgbClr val="FFFFFF"/>
                </a:solidFill>
                <a:latin typeface="HK Grotesk Medium Bold"/>
              </a:rPr>
              <a:t>CRÍTICAS POSITIVAS: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72633" y="3321905"/>
            <a:ext cx="7308456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  <a:spcBef>
                <a:spcPct val="0"/>
              </a:spcBef>
            </a:pPr>
            <a:r>
              <a:rPr lang="en-US" sz="5500">
                <a:solidFill>
                  <a:srgbClr val="FFFFFF"/>
                </a:solidFill>
                <a:latin typeface="HK Grotesk Medium"/>
              </a:rPr>
              <a:t>CRÍTICAS NEGATIVAS: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51949" y="6469942"/>
            <a:ext cx="3321177" cy="467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03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51337" y="5017355"/>
            <a:ext cx="6962994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HK Grotesk Medium Bold"/>
              </a:rPr>
              <a:t> Óptima criatividade.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303560"/>
            <a:ext cx="6962994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HK Grotesk Medium Bold"/>
              </a:rPr>
              <a:t>Organização plausível.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72633" y="5017355"/>
            <a:ext cx="5395143" cy="1957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14"/>
              </a:lnSpc>
              <a:spcBef>
                <a:spcPct val="0"/>
              </a:spcBef>
            </a:pPr>
            <a:r>
              <a:rPr lang="en-US" sz="4261">
                <a:solidFill>
                  <a:srgbClr val="FFFFFF"/>
                </a:solidFill>
                <a:latin typeface="HK Grotesk Medium Bold"/>
              </a:rPr>
              <a:t>O desenvolvimento da  Ideia podia se expandir.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7589435"/>
            <a:ext cx="6962994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HK Grotesk Medium Bold"/>
              </a:rPr>
              <a:t>Ideias coesas.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0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true" rot="-5400000">
            <a:off x="7304263" y="1029631"/>
            <a:ext cx="12068127" cy="1206812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225679" y="1804955"/>
            <a:ext cx="12225294" cy="848204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1514475"/>
            <a:ext cx="7675715" cy="724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400"/>
              </a:lnSpc>
              <a:spcBef>
                <a:spcPct val="0"/>
              </a:spcBef>
            </a:pPr>
            <a:r>
              <a:rPr lang="en-US" sz="9500">
                <a:solidFill>
                  <a:srgbClr val="FFFFFF"/>
                </a:solidFill>
                <a:latin typeface="HK Grotesk Medium"/>
              </a:rPr>
              <a:t>Juntem-se á Stay-Fit e comecem uma rotina Saudavel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383398" y="-221967"/>
            <a:ext cx="7526096" cy="10730934"/>
          </a:xfrm>
          <a:prstGeom prst="rect">
            <a:avLst/>
          </a:prstGeom>
          <a:solidFill>
            <a:srgbClr val="242074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true" rot="2159129">
            <a:off x="-626690" y="-986036"/>
            <a:ext cx="7115571" cy="711557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66087" y="6456530"/>
            <a:ext cx="4878752" cy="338493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428542" y="4185437"/>
            <a:ext cx="6685086" cy="565602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44778" y="381912"/>
            <a:ext cx="5521369" cy="304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940"/>
              </a:lnSpc>
            </a:pPr>
            <a:r>
              <a:rPr lang="en-US" sz="9950">
                <a:solidFill>
                  <a:srgbClr val="FFFFFF"/>
                </a:solidFill>
                <a:latin typeface="HK Grotesk Medium"/>
              </a:rPr>
              <a:t> Problema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657828" y="1028700"/>
            <a:ext cx="8226516" cy="2971903"/>
            <a:chOff x="0" y="0"/>
            <a:chExt cx="10968688" cy="396253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3391037"/>
              <a:ext cx="10968688" cy="571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49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47625"/>
              <a:ext cx="10968688" cy="3131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699">
                  <a:solidFill>
                    <a:srgbClr val="242074"/>
                  </a:solidFill>
                  <a:latin typeface="HK Grotesk Bold Bold"/>
                </a:rPr>
                <a:t>-PORTUGAL É  O PAÍS DA UNIÃO EUROPEIA QUE PRATICA MENOS EXERCÍCIO.</a:t>
              </a:r>
            </a:p>
            <a:p>
              <a:pPr>
                <a:lnSpc>
                  <a:spcPts val="3779"/>
                </a:lnSpc>
              </a:pPr>
            </a:p>
            <a:p>
              <a:pPr>
                <a:lnSpc>
                  <a:spcPts val="3779"/>
                </a:lnSpc>
              </a:pPr>
              <a:r>
                <a:rPr lang="en-US" sz="2699">
                  <a:solidFill>
                    <a:srgbClr val="242074"/>
                  </a:solidFill>
                  <a:latin typeface="HK Grotesk Bold Bold"/>
                </a:rPr>
                <a:t>-PORTUGAL ESTÁ ENTRE OS PAÍSES MAIS SEDENTARIOS DO MUNDO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08144" y="5319132"/>
            <a:ext cx="7371771" cy="422105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179396" y="-27599"/>
            <a:ext cx="18467396" cy="1935431"/>
            <a:chOff x="0" y="0"/>
            <a:chExt cx="4863841" cy="509743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4863841" cy="509743"/>
            </a:xfrm>
            <a:custGeom>
              <a:avLst/>
              <a:gdLst/>
              <a:ahLst/>
              <a:cxnLst/>
              <a:rect r="r" b="b" t="t" l="l"/>
              <a:pathLst>
                <a:path h="509743" w="4863841">
                  <a:moveTo>
                    <a:pt x="0" y="0"/>
                  </a:moveTo>
                  <a:lnTo>
                    <a:pt x="4863841" y="0"/>
                  </a:lnTo>
                  <a:lnTo>
                    <a:pt x="4863841" y="509743"/>
                  </a:lnTo>
                  <a:lnTo>
                    <a:pt x="0" y="509743"/>
                  </a:lnTo>
                  <a:close/>
                </a:path>
              </a:pathLst>
            </a:custGeom>
            <a:solidFill>
              <a:srgbClr val="131B6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true" flipV="true" rot="2159129">
            <a:off x="14641527" y="-908476"/>
            <a:ext cx="4046258" cy="404625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4813176" y="-190769"/>
            <a:ext cx="3763048" cy="261084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086094" y="5319132"/>
            <a:ext cx="6608607" cy="4221055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6383315" y="-1299138"/>
            <a:ext cx="5521369" cy="304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940"/>
              </a:lnSpc>
            </a:pPr>
            <a:r>
              <a:rPr lang="en-US" sz="9950">
                <a:solidFill>
                  <a:srgbClr val="FFFFFF"/>
                </a:solidFill>
                <a:latin typeface="HK Grotesk Medium"/>
              </a:rPr>
              <a:t> Problema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99569" y="3546909"/>
            <a:ext cx="7430032" cy="3544446"/>
            <a:chOff x="0" y="0"/>
            <a:chExt cx="9906710" cy="4725928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4221432"/>
              <a:ext cx="9906710" cy="5044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86"/>
                </a:lnSpc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57150"/>
              <a:ext cx="9906710" cy="39892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14"/>
                </a:lnSpc>
              </a:pPr>
              <a:r>
                <a:rPr lang="en-US" sz="2438">
                  <a:solidFill>
                    <a:srgbClr val="242074"/>
                  </a:solidFill>
                  <a:latin typeface="HK Grotesk Bold Bold"/>
                </a:rPr>
                <a:t>PORTUGAL É DOS PAÍSES COM PIORES HÁBITOS ALIMENTARES </a:t>
              </a:r>
            </a:p>
            <a:p>
              <a:pPr>
                <a:lnSpc>
                  <a:spcPts val="3414"/>
                </a:lnSpc>
              </a:pPr>
            </a:p>
            <a:p>
              <a:pPr>
                <a:lnSpc>
                  <a:spcPts val="3414"/>
                </a:lnSpc>
              </a:pPr>
            </a:p>
            <a:p>
              <a:pPr>
                <a:lnSpc>
                  <a:spcPts val="3414"/>
                </a:lnSpc>
              </a:pPr>
            </a:p>
            <a:p>
              <a:pPr>
                <a:lnSpc>
                  <a:spcPts val="3414"/>
                </a:lnSpc>
              </a:pPr>
            </a:p>
            <a:p>
              <a:pPr>
                <a:lnSpc>
                  <a:spcPts val="3414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08144" y="7618224"/>
            <a:ext cx="8399842" cy="455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29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9777767" y="3546909"/>
            <a:ext cx="7481533" cy="2830784"/>
            <a:chOff x="0" y="0"/>
            <a:chExt cx="9975377" cy="3774378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3257257"/>
              <a:ext cx="9975377" cy="5171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10"/>
                </a:lnSpc>
              </a:pP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47625"/>
              <a:ext cx="9975377" cy="30226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17"/>
                </a:lnSpc>
              </a:pPr>
              <a:r>
                <a:rPr lang="en-US" sz="2155">
                  <a:solidFill>
                    <a:srgbClr val="242074"/>
                  </a:solidFill>
                  <a:latin typeface="HK Grotesk Bold"/>
                </a:rPr>
                <a:t>1 E</a:t>
              </a:r>
              <a:r>
                <a:rPr lang="en-US" sz="2155">
                  <a:solidFill>
                    <a:srgbClr val="242074"/>
                  </a:solidFill>
                  <a:latin typeface="HK Grotesk Bold Bold"/>
                  <a:hlinkClick r:id="rId7" tooltip="http://twitter.com/intent/tweet?text=1%20em%20cada%2014%20fam%C3%ADlias%20portuguesas%20pode%20n%C3%A3o%20consumir%20alimentos%20suficientes%20devido%20%C3%A0%20falta%20de%20dinheiro.%20%23Relat%C3%B3rioPNPAS%20https%3A%2F%2Fnutrimento.pt%2Fnoticias%2F10-conclusoes-sobre-a-alimentacao-dos-portugueses-para-tweetar%2F"/>
                </a:rPr>
                <a:t>M CADA 14 FAMÍLIAS PORTUGUESAS PODE NÃO CONSUMIR ALIMENTOS SUFICIENTES DEVIDO À FALTA DE DINHEIRO.</a:t>
              </a:r>
            </a:p>
            <a:p>
              <a:pPr>
                <a:lnSpc>
                  <a:spcPts val="3017"/>
                </a:lnSpc>
              </a:pPr>
            </a:p>
            <a:p>
              <a:pPr>
                <a:lnSpc>
                  <a:spcPts val="3017"/>
                </a:lnSpc>
              </a:pPr>
            </a:p>
            <a:p>
              <a:pPr>
                <a:lnSpc>
                  <a:spcPts val="3017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0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true" rot="-10800000">
            <a:off x="11063037" y="-1203375"/>
            <a:ext cx="8561579" cy="856157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58924" y="1019175"/>
            <a:ext cx="9713613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400"/>
              </a:lnSpc>
            </a:pPr>
            <a:r>
              <a:rPr lang="en-US" sz="9500">
                <a:solidFill>
                  <a:srgbClr val="FFFFFF"/>
                </a:solidFill>
                <a:latin typeface="HK Grotesk Medium"/>
              </a:rPr>
              <a:t>Nossa Solução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845821" y="5648222"/>
            <a:ext cx="4596358" cy="2933803"/>
            <a:chOff x="0" y="0"/>
            <a:chExt cx="6128477" cy="391173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851037"/>
              <a:ext cx="6128477" cy="3060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49"/>
                </a:lnSpc>
              </a:pPr>
              <a:r>
                <a:rPr lang="en-US" sz="2499">
                  <a:solidFill>
                    <a:srgbClr val="FFFFFF"/>
                  </a:solidFill>
                  <a:latin typeface="Open Sans"/>
                </a:rPr>
                <a:t>Temos como objetivo recompensar os nossos utilizadores com descontos nas área ligadas á alimentação e desporto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47625"/>
              <a:ext cx="6128477" cy="591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699">
                  <a:solidFill>
                    <a:srgbClr val="2AE669"/>
                  </a:solidFill>
                  <a:latin typeface="HK Grotesk Bold Bold"/>
                </a:rPr>
                <a:t>DESCONTOS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324377" y="505841"/>
            <a:ext cx="13250453" cy="9275317"/>
            <a:chOff x="0" y="0"/>
            <a:chExt cx="17667271" cy="12367090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7667271" cy="12367090"/>
            </a:xfrm>
            <a:prstGeom prst="rect">
              <a:avLst/>
            </a:prstGeom>
          </p:spPr>
        </p:pic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3614" y="3808504"/>
            <a:ext cx="1568885" cy="1434817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6845821" y="3808504"/>
            <a:ext cx="1523345" cy="1523345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0">
            <a:off x="1163614" y="5648222"/>
            <a:ext cx="4596358" cy="2933803"/>
            <a:chOff x="0" y="0"/>
            <a:chExt cx="6128477" cy="3911737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851037"/>
              <a:ext cx="6128477" cy="3060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49"/>
                </a:lnSpc>
              </a:pPr>
              <a:r>
                <a:rPr lang="en-US" sz="2499">
                  <a:solidFill>
                    <a:srgbClr val="FFFFFF"/>
                  </a:solidFill>
                  <a:latin typeface="Open Sans"/>
                </a:rPr>
                <a:t>A nossa app Stay-Fit tem como objetivo ser um habiit tracker exclusivo para o exercicio físico e alimentação dos nossos utilizadores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47625"/>
              <a:ext cx="6128477" cy="591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699">
                  <a:solidFill>
                    <a:srgbClr val="1ADB5B"/>
                  </a:solidFill>
                  <a:latin typeface="HK Grotesk Bold Bold"/>
                </a:rPr>
                <a:t>HABIT TRACKER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0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8225" y="4461199"/>
            <a:ext cx="16192500" cy="4524687"/>
            <a:chOff x="0" y="0"/>
            <a:chExt cx="21590000" cy="6032916"/>
          </a:xfrm>
        </p:grpSpPr>
        <p:sp>
          <p:nvSpPr>
            <p:cNvPr name="AutoShape 3" id="3"/>
            <p:cNvSpPr/>
            <p:nvPr/>
          </p:nvSpPr>
          <p:spPr>
            <a:xfrm rot="-10800000">
              <a:off x="10782300" y="0"/>
              <a:ext cx="7803942" cy="6032916"/>
            </a:xfrm>
            <a:prstGeom prst="rect">
              <a:avLst/>
            </a:prstGeom>
            <a:solidFill>
              <a:srgbClr val="1ADB5B"/>
            </a:solidFill>
          </p:spPr>
        </p:sp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5400000">
              <a:off x="17065313" y="1508229"/>
              <a:ext cx="6032916" cy="3016458"/>
            </a:xfrm>
            <a:prstGeom prst="rect">
              <a:avLst/>
            </a:prstGeom>
          </p:spPr>
        </p:pic>
        <p:sp>
          <p:nvSpPr>
            <p:cNvPr name="AutoShape 5" id="5"/>
            <p:cNvSpPr/>
            <p:nvPr/>
          </p:nvSpPr>
          <p:spPr>
            <a:xfrm rot="0">
              <a:off x="3003758" y="0"/>
              <a:ext cx="7803942" cy="6032916"/>
            </a:xfrm>
            <a:prstGeom prst="rect">
              <a:avLst/>
            </a:prstGeom>
            <a:solidFill>
              <a:srgbClr val="2E28A2"/>
            </a:solidFill>
          </p:spPr>
        </p:sp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5400000">
              <a:off x="-1508229" y="1508229"/>
              <a:ext cx="6032916" cy="3016458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7287150" y="4866693"/>
            <a:ext cx="3713699" cy="3713699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7297447" y="5259374"/>
            <a:ext cx="3763048" cy="2610844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11797992" y="5552062"/>
            <a:ext cx="4439607" cy="2342960"/>
            <a:chOff x="0" y="0"/>
            <a:chExt cx="5919476" cy="312394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47625"/>
              <a:ext cx="5919476" cy="5868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FFF"/>
                  </a:solidFill>
                  <a:latin typeface="HK Grotesk Bold Bold"/>
                </a:rPr>
                <a:t>VERSÃO PREMIUM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685547"/>
              <a:ext cx="5919476" cy="2438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374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Open Sans"/>
                </a:rPr>
                <a:t>Beneficios da versão gratuita</a:t>
              </a:r>
            </a:p>
            <a:p>
              <a:pPr algn="l" marL="539749" indent="-269875" lvl="1">
                <a:lnSpc>
                  <a:spcPts val="3749"/>
                </a:lnSpc>
                <a:buFont typeface="Arial"/>
                <a:buChar char="•"/>
              </a:pPr>
              <a:r>
                <a:rPr lang="en-US" sz="2499" u="none">
                  <a:solidFill>
                    <a:srgbClr val="FFFFFF"/>
                  </a:solidFill>
                  <a:latin typeface="Open Sans"/>
                </a:rPr>
                <a:t>Receitas semanais </a:t>
              </a:r>
            </a:p>
            <a:p>
              <a:pPr algn="l" marL="539749" indent="-269875" lvl="1">
                <a:lnSpc>
                  <a:spcPts val="3749"/>
                </a:lnSpc>
                <a:buFont typeface="Arial"/>
                <a:buChar char="•"/>
              </a:pPr>
              <a:r>
                <a:rPr lang="en-US" sz="2499" u="none">
                  <a:solidFill>
                    <a:srgbClr val="FFFFFF"/>
                  </a:solidFill>
                  <a:latin typeface="Open Sans"/>
                </a:rPr>
                <a:t>Lista de compras semanal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450140" y="5552062"/>
            <a:ext cx="4109809" cy="2342960"/>
            <a:chOff x="0" y="0"/>
            <a:chExt cx="5479746" cy="3123947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47625"/>
              <a:ext cx="5479746" cy="5868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FFF"/>
                  </a:solidFill>
                  <a:latin typeface="HK Grotesk Bold Bold"/>
                </a:rPr>
                <a:t>VERSÃO GRATUITA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685547"/>
              <a:ext cx="5479746" cy="2438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374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Open Sans"/>
                </a:rPr>
                <a:t>Habit tracker</a:t>
              </a:r>
            </a:p>
            <a:p>
              <a:pPr algn="l" marL="539749" indent="-269875" lvl="1">
                <a:lnSpc>
                  <a:spcPts val="374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99" u="none">
                  <a:solidFill>
                    <a:srgbClr val="FFFFFF"/>
                  </a:solidFill>
                  <a:latin typeface="Open Sans"/>
                </a:rPr>
                <a:t>Treinos em video</a:t>
              </a:r>
            </a:p>
            <a:p>
              <a:pPr algn="l" marL="539749" indent="-269875" lvl="1">
                <a:lnSpc>
                  <a:spcPts val="374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99" u="none">
                  <a:solidFill>
                    <a:srgbClr val="FFFFFF"/>
                  </a:solidFill>
                  <a:latin typeface="Open Sans"/>
                </a:rPr>
                <a:t>Loja de Pontos</a:t>
              </a:r>
            </a:p>
            <a:p>
              <a:pPr algn="l" marL="539749" indent="-269875" lvl="1">
                <a:lnSpc>
                  <a:spcPts val="374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99" u="none">
                  <a:solidFill>
                    <a:srgbClr val="FFFFFF"/>
                  </a:solidFill>
                  <a:latin typeface="Open Sans"/>
                </a:rPr>
                <a:t>Detalhes de progresso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323806" y="1301114"/>
            <a:ext cx="13602287" cy="2040376"/>
            <a:chOff x="0" y="0"/>
            <a:chExt cx="18136383" cy="2720502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9525"/>
              <a:ext cx="18136383" cy="1939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400"/>
                </a:lnSpc>
              </a:pPr>
              <a:r>
                <a:rPr lang="en-US" sz="9500">
                  <a:solidFill>
                    <a:srgbClr val="FFFFFF"/>
                  </a:solidFill>
                  <a:latin typeface="HK Grotesk Medium"/>
                </a:rPr>
                <a:t>A nossa Aplicação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2025177"/>
              <a:ext cx="18136383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>
                  <a:solidFill>
                    <a:srgbClr val="FFFFFF"/>
                  </a:solidFill>
                  <a:latin typeface="Open Sans"/>
                </a:rPr>
                <a:t>Versões da nossa aplicação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1797992" y="8036020"/>
            <a:ext cx="3324072" cy="544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6"/>
              </a:lnSpc>
              <a:spcBef>
                <a:spcPct val="0"/>
              </a:spcBef>
            </a:pPr>
            <a:r>
              <a:rPr lang="en-US" sz="2964">
                <a:solidFill>
                  <a:srgbClr val="FFFFFF"/>
                </a:solidFill>
                <a:latin typeface="HK Grotesk Medium"/>
              </a:rPr>
              <a:t>3.99€ Mensalmente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0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true" rot="-10800000">
            <a:off x="3492944" y="1510719"/>
            <a:ext cx="11302111" cy="11302111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6877800" y="538016"/>
            <a:ext cx="4532400" cy="9210968"/>
            <a:chOff x="0" y="0"/>
            <a:chExt cx="5001260" cy="1016381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 t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12272" r="-12272" t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580463" y="785697"/>
            <a:ext cx="7231361" cy="1084722"/>
            <a:chOff x="0" y="0"/>
            <a:chExt cx="9641814" cy="144629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9641814" cy="1026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60"/>
                </a:lnSpc>
              </a:pPr>
              <a:r>
                <a:rPr lang="en-US" sz="5050">
                  <a:solidFill>
                    <a:srgbClr val="FFFFFF"/>
                  </a:solidFill>
                  <a:latin typeface="HK Grotesk Medium"/>
                </a:rPr>
                <a:t>Funcionamento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084115"/>
              <a:ext cx="9641814" cy="3621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92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1501139" y="3031761"/>
            <a:ext cx="6349897" cy="261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0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true" rot="-10800000">
            <a:off x="3492944" y="1510719"/>
            <a:ext cx="11302111" cy="11302111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6877800" y="538016"/>
            <a:ext cx="4532400" cy="9210968"/>
            <a:chOff x="0" y="0"/>
            <a:chExt cx="5001260" cy="1016381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 t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17631" r="-17631" t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941731" y="3292819"/>
            <a:ext cx="454180" cy="45418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E28A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580463" y="785697"/>
            <a:ext cx="7231361" cy="1084722"/>
            <a:chOff x="0" y="0"/>
            <a:chExt cx="9641814" cy="144629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9641814" cy="1026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60"/>
                </a:lnSpc>
              </a:pPr>
              <a:r>
                <a:rPr lang="en-US" sz="5050">
                  <a:solidFill>
                    <a:srgbClr val="FFFFFF"/>
                  </a:solidFill>
                  <a:latin typeface="HK Grotesk Medium"/>
                </a:rPr>
                <a:t>Funcionamento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084115"/>
              <a:ext cx="9641814" cy="3621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92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1501139" y="3031761"/>
            <a:ext cx="6349897" cy="261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2813625" y="3197569"/>
            <a:ext cx="4120277" cy="574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7"/>
              </a:lnSpc>
              <a:spcBef>
                <a:spcPct val="0"/>
              </a:spcBef>
            </a:pPr>
            <a:r>
              <a:rPr lang="en-US" sz="3164">
                <a:solidFill>
                  <a:srgbClr val="FFFFFF"/>
                </a:solidFill>
                <a:latin typeface="HK Grotesk Medium"/>
              </a:rPr>
              <a:t>O objetivo do utilizador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395911" y="4904957"/>
            <a:ext cx="5770650" cy="1175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5"/>
              </a:lnSpc>
              <a:spcBef>
                <a:spcPct val="0"/>
              </a:spcBef>
            </a:pPr>
            <a:r>
              <a:rPr lang="en-US" sz="3150">
                <a:solidFill>
                  <a:srgbClr val="FFFFFF"/>
                </a:solidFill>
                <a:latin typeface="HK Grotesk Medium"/>
              </a:rPr>
              <a:t>Que tipo de treino pretende fazer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571187" y="6856758"/>
            <a:ext cx="5279849" cy="1034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8"/>
              </a:lnSpc>
              <a:spcBef>
                <a:spcPct val="0"/>
              </a:spcBef>
            </a:pPr>
            <a:r>
              <a:rPr lang="en-US" sz="2765">
                <a:solidFill>
                  <a:srgbClr val="FFFFFF"/>
                </a:solidFill>
                <a:latin typeface="HK Grotesk Medium"/>
              </a:rPr>
              <a:t>Quantos treinos pretende fazer por semana 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1941731" y="5000207"/>
            <a:ext cx="454180" cy="45418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E28A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941731" y="6934685"/>
            <a:ext cx="454180" cy="45418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E28A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711714" y="1870419"/>
            <a:ext cx="6324100" cy="948631"/>
            <a:chOff x="0" y="0"/>
            <a:chExt cx="8432134" cy="1264841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9525"/>
              <a:ext cx="8432134" cy="9070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00"/>
                </a:lnSpc>
              </a:pPr>
              <a:r>
                <a:rPr lang="en-US" sz="4416">
                  <a:solidFill>
                    <a:srgbClr val="1ADB5B"/>
                  </a:solidFill>
                  <a:latin typeface="HK Grotesk Medium"/>
                </a:rPr>
                <a:t>Questionário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943320"/>
              <a:ext cx="8432134" cy="3215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92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DAFiuuAs0fQ</dc:identifier>
  <dcterms:modified xsi:type="dcterms:W3CDTF">2011-08-01T06:04:30Z</dcterms:modified>
  <cp:revision>1</cp:revision>
  <dc:title>Your paragraph text</dc:title>
</cp:coreProperties>
</file>